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71" r:id="rId4"/>
    <p:sldId id="263" r:id="rId5"/>
    <p:sldId id="269" r:id="rId6"/>
    <p:sldId id="258" r:id="rId7"/>
    <p:sldId id="270" r:id="rId8"/>
    <p:sldId id="274" r:id="rId9"/>
    <p:sldId id="259" r:id="rId10"/>
    <p:sldId id="268" r:id="rId11"/>
    <p:sldId id="265" r:id="rId12"/>
    <p:sldId id="260" r:id="rId13"/>
    <p:sldId id="267" r:id="rId14"/>
    <p:sldId id="273" r:id="rId15"/>
    <p:sldId id="261" r:id="rId16"/>
    <p:sldId id="266" r:id="rId17"/>
    <p:sldId id="272" r:id="rId18"/>
    <p:sldId id="262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F6CE8-14A2-411A-A90F-08FA59B88C7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05F0E-7F1D-453A-A40A-C98A1D0AB2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52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5F0E-7F1D-453A-A40A-C98A1D0AB2D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81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EC09E88-9685-4D85-B01E-CBCB1BAC5006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713F86D-FB67-4F89-931E-22F17DAAB7A6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mx/url?sa=i&amp;rct=j&amp;q=&amp;esrc=s&amp;frm=1&amp;source=images&amp;cd=&amp;cad=rja&amp;docid=XPqmAPtdZ7RnEM&amp;tbnid=sOuMFECoLcpQnM:&amp;ved=0CAUQjRw&amp;url=http://tusabogadosencasa.com/&amp;ei=BNynUuoR5YDbBdbKgaAO&amp;psig=AFQjCNHT2i77nVYUpd07zqX2XbIfRIHf1A&amp;ust=138681894503432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mx/url?sa=i&amp;rct=j&amp;q=&amp;esrc=s&amp;frm=1&amp;source=images&amp;cd=&amp;cad=rja&amp;docid=YexKOaJvp38vxM&amp;tbnid=d2hc2kIaXmM2yM:&amp;ved=0CAUQjRw&amp;url=http://rsmabogados.com/despacho.html&amp;ei=19qnUrCuJIP42QXFtIG4Cg&amp;psig=AFQjCNEtt0vnbOzNEdmpH8q152EhMFgYIA&amp;ust=138681860235450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mx/url?sa=i&amp;rct=j&amp;q=&amp;esrc=s&amp;frm=1&amp;source=images&amp;cd=&amp;cad=rja&amp;docid=VchUAnKD7RefXM&amp;tbnid=ri2rjL2D87lKmM:&amp;ved=0CAUQjRw&amp;url=http://www.navascusiblog.com/2011_04_01_archive.html&amp;ei=LOGnUrPsBeeX2QXJ_4GQAQ&amp;psig=AFQjCNHT2i77nVYUpd07zqX2XbIfRIHf1A&amp;ust=138681894503432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vabogados.com.mx/" TargetMode="External"/><Relationship Id="rId2" Type="http://schemas.openxmlformats.org/officeDocument/2006/relationships/hyperlink" Target="mailto:kfrich@fmvabogados.com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969741" cy="23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143635" y="9152890"/>
            <a:ext cx="5955030" cy="0"/>
          </a:xfrm>
          <a:prstGeom prst="line">
            <a:avLst/>
          </a:prstGeom>
          <a:noFill/>
          <a:ln w="38100" cap="flat">
            <a:solidFill>
              <a:srgbClr val="7A041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Content Placeholder 4"/>
          <p:cNvSpPr txBox="1">
            <a:spLocks/>
          </p:cNvSpPr>
          <p:nvPr/>
        </p:nvSpPr>
        <p:spPr>
          <a:xfrm>
            <a:off x="609600" y="3501008"/>
            <a:ext cx="7924800" cy="20985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itchFamily="34" charset="0"/>
              <a:buNone/>
            </a:pPr>
            <a:r>
              <a:rPr lang="es-MX" sz="2800" b="1" dirty="0">
                <a:solidFill>
                  <a:srgbClr val="C00000"/>
                </a:solidFill>
                <a:latin typeface="Helvetica" panose="020B0604020202030204" pitchFamily="34" charset="0"/>
              </a:rPr>
              <a:t>FRICH MARTÍNEZ DE VELASCO Y ASOCIADOS, ABOGADOS, ATTORNEYS  AT LAW</a:t>
            </a:r>
          </a:p>
        </p:txBody>
      </p:sp>
      <p:sp>
        <p:nvSpPr>
          <p:cNvPr id="7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1997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4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3733800" cy="4392488"/>
          </a:xfrm>
        </p:spPr>
        <p:txBody>
          <a:bodyPr>
            <a:normAutofit fontScale="62500" lnSpcReduction="20000"/>
          </a:bodyPr>
          <a:lstStyle/>
          <a:p>
            <a:endParaRPr lang="es-MX" sz="1800" dirty="0">
              <a:latin typeface="Helvetica" panose="020B0604020202030204" pitchFamily="34" charset="0"/>
            </a:endParaRPr>
          </a:p>
          <a:p>
            <a:r>
              <a:rPr lang="es-MX" sz="1800" dirty="0">
                <a:latin typeface="Helvetica" panose="020B0604020202030204" pitchFamily="34" charset="0"/>
              </a:rPr>
              <a:t>Fondos de Inversión</a:t>
            </a:r>
          </a:p>
          <a:p>
            <a:r>
              <a:rPr lang="es-MX" sz="1800" dirty="0">
                <a:latin typeface="Helvetica" panose="020B0604020202030204" pitchFamily="34" charset="0"/>
              </a:rPr>
              <a:t>Fondos de Retiro</a:t>
            </a:r>
          </a:p>
          <a:p>
            <a:r>
              <a:rPr lang="es-MX" sz="1800" dirty="0">
                <a:latin typeface="Helvetica" panose="020B0604020202030204" pitchFamily="34" charset="0"/>
              </a:rPr>
              <a:t>Fusiones y Adquisiciones</a:t>
            </a:r>
          </a:p>
          <a:p>
            <a:r>
              <a:rPr lang="es-MX" sz="1800" dirty="0">
                <a:latin typeface="Helvetica" panose="020B0604020202030204" pitchFamily="34" charset="0"/>
              </a:rPr>
              <a:t>Gobierno Corporativo</a:t>
            </a:r>
          </a:p>
          <a:p>
            <a:r>
              <a:rPr lang="es-MX" altLang="es-MX" sz="1800" dirty="0">
                <a:latin typeface="Helvetica" panose="020B0604020202030204" pitchFamily="34" charset="0"/>
              </a:rPr>
              <a:t>Herencias</a:t>
            </a:r>
            <a:endParaRPr lang="es-MX" sz="1800" dirty="0">
              <a:latin typeface="Helvetica" panose="020B0604020202030204" pitchFamily="34" charset="0"/>
            </a:endParaRPr>
          </a:p>
          <a:p>
            <a:r>
              <a:rPr lang="es-MX" sz="1800" dirty="0">
                <a:latin typeface="Helvetica" panose="020B0604020202030204" pitchFamily="34" charset="0"/>
              </a:rPr>
              <a:t>Infraestructura</a:t>
            </a:r>
          </a:p>
          <a:p>
            <a:r>
              <a:rPr lang="es-MX" sz="1800" dirty="0">
                <a:latin typeface="Helvetica" panose="020B0604020202030204" pitchFamily="34" charset="0"/>
              </a:rPr>
              <a:t>Inmobiliario</a:t>
            </a:r>
          </a:p>
          <a:p>
            <a:r>
              <a:rPr lang="es-MX" sz="1800" dirty="0">
                <a:latin typeface="Helvetica" panose="020B0604020202030204" pitchFamily="34" charset="0"/>
              </a:rPr>
              <a:t>Inversión Extranjera</a:t>
            </a:r>
          </a:p>
          <a:p>
            <a:r>
              <a:rPr lang="es-MX" sz="1800" dirty="0">
                <a:latin typeface="Helvetica" panose="020B0604020202030204" pitchFamily="34" charset="0"/>
              </a:rPr>
              <a:t>Laboral</a:t>
            </a:r>
          </a:p>
          <a:p>
            <a:pPr>
              <a:defRPr/>
            </a:pPr>
            <a:r>
              <a:rPr lang="es-MX" sz="1800" dirty="0">
                <a:latin typeface="Helvetica" panose="020B0604020202030204" pitchFamily="34" charset="0"/>
              </a:rPr>
              <a:t>Litigio Administrativo</a:t>
            </a:r>
          </a:p>
          <a:p>
            <a:pPr>
              <a:defRPr/>
            </a:pPr>
            <a:r>
              <a:rPr lang="es-MX" sz="1800" dirty="0">
                <a:latin typeface="Helvetica" panose="020B0604020202030204" pitchFamily="34" charset="0"/>
              </a:rPr>
              <a:t>Litigio Civil</a:t>
            </a:r>
          </a:p>
          <a:p>
            <a:pPr>
              <a:defRPr/>
            </a:pPr>
            <a:r>
              <a:rPr lang="es-MX" sz="1800" dirty="0">
                <a:latin typeface="Helvetica" panose="020B0604020202030204" pitchFamily="34" charset="0"/>
              </a:rPr>
              <a:t>Litigio Mercantil</a:t>
            </a:r>
          </a:p>
          <a:p>
            <a:pPr>
              <a:defRPr/>
            </a:pPr>
            <a:r>
              <a:rPr lang="es-MX" sz="1800" dirty="0">
                <a:latin typeface="Helvetica" panose="020B0604020202030204" pitchFamily="34" charset="0"/>
              </a:rPr>
              <a:t>Litigio Financiero</a:t>
            </a:r>
          </a:p>
          <a:p>
            <a:pPr>
              <a:defRPr/>
            </a:pPr>
            <a:r>
              <a:rPr lang="es-MX" sz="1800" dirty="0">
                <a:latin typeface="Helvetica" panose="020B0604020202030204" pitchFamily="34" charset="0"/>
              </a:rPr>
              <a:t>Litigio Fiscal </a:t>
            </a:r>
          </a:p>
          <a:p>
            <a:pPr>
              <a:defRPr/>
            </a:pPr>
            <a:r>
              <a:rPr lang="es-MX" sz="1800" dirty="0">
                <a:latin typeface="Helvetica" panose="020B0604020202030204" pitchFamily="34" charset="0"/>
              </a:rPr>
              <a:t>Litigio Laboral</a:t>
            </a:r>
          </a:p>
          <a:p>
            <a:pPr>
              <a:defRPr/>
            </a:pPr>
            <a:r>
              <a:rPr lang="es-MX" sz="1800" dirty="0">
                <a:latin typeface="Helvetica" panose="020B0604020202030204" pitchFamily="34" charset="0"/>
              </a:rPr>
              <a:t>Litigio Penal</a:t>
            </a:r>
          </a:p>
          <a:p>
            <a:pPr>
              <a:defRPr/>
            </a:pPr>
            <a:r>
              <a:rPr lang="es-MX" sz="1800" dirty="0">
                <a:latin typeface="Helvetica" panose="020B0604020202030204" pitchFamily="34" charset="0"/>
              </a:rPr>
              <a:t>Litigio de Propiedad Intelectual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1340768"/>
            <a:ext cx="3733800" cy="46085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s-MX" sz="1600" dirty="0">
              <a:latin typeface="Helvetica" panose="020B0604020202030204" pitchFamily="34" charset="0"/>
            </a:endParaRP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Mecanismos Alternativos de Resolución de Controversias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Mercado de Capitales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Migratorio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Minería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Negociaciones con Gobiernos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Negociaciones con Empresas y Personas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Planeación Sucesoria Internacional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Propiedad Intelectual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Recursos Naturales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Reestructuraciones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Servicios Públicos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Tecnología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Telecomunicaciones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Transporte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Turismo</a:t>
            </a:r>
          </a:p>
          <a:p>
            <a:pPr>
              <a:defRPr/>
            </a:pPr>
            <a:r>
              <a:rPr lang="es-MX" sz="1600" dirty="0">
                <a:latin typeface="Helvetica" panose="020B0604020202030204" pitchFamily="34" charset="0"/>
              </a:rPr>
              <a:t>Vivienda</a:t>
            </a:r>
          </a:p>
          <a:p>
            <a:endParaRPr lang="es-MX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6050632" cy="778098"/>
          </a:xfrm>
        </p:spPr>
        <p:txBody>
          <a:bodyPr/>
          <a:lstStyle/>
          <a:p>
            <a:r>
              <a:rPr lang="es-MX" sz="2400" dirty="0">
                <a:latin typeface="Helvetica" panose="020B0604020202030204" pitchFamily="34" charset="0"/>
              </a:rPr>
              <a:t>Áreas de Especialización</a:t>
            </a:r>
            <a:endParaRPr lang="es-MX" sz="24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2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647056"/>
            <a:ext cx="2651720" cy="4230216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Aeronáutico</a:t>
            </a:r>
          </a:p>
          <a:p>
            <a:r>
              <a:rPr lang="es-MX" dirty="0"/>
              <a:t>Aeropuertos</a:t>
            </a:r>
          </a:p>
          <a:p>
            <a:r>
              <a:rPr lang="es-MX" dirty="0"/>
              <a:t>Agrario</a:t>
            </a:r>
          </a:p>
          <a:p>
            <a:r>
              <a:rPr lang="es-MX" dirty="0"/>
              <a:t>Bancario</a:t>
            </a:r>
          </a:p>
          <a:p>
            <a:r>
              <a:rPr lang="es-MX" dirty="0"/>
              <a:t>Bursátil</a:t>
            </a:r>
          </a:p>
          <a:p>
            <a:r>
              <a:rPr lang="es-MX" dirty="0"/>
              <a:t>Casinos y Juegos</a:t>
            </a:r>
          </a:p>
          <a:p>
            <a:r>
              <a:rPr lang="es-MX" dirty="0"/>
              <a:t>Comercio</a:t>
            </a:r>
          </a:p>
          <a:p>
            <a:r>
              <a:rPr lang="es-MX" dirty="0"/>
              <a:t>Comunicaciones</a:t>
            </a:r>
          </a:p>
          <a:p>
            <a:r>
              <a:rPr lang="es-MX" dirty="0"/>
              <a:t>Construcción</a:t>
            </a:r>
          </a:p>
          <a:p>
            <a:r>
              <a:rPr lang="es-MX" dirty="0"/>
              <a:t>Energía</a:t>
            </a:r>
          </a:p>
          <a:p>
            <a:r>
              <a:rPr lang="es-MX" dirty="0"/>
              <a:t>Entretenimiento</a:t>
            </a:r>
          </a:p>
          <a:p>
            <a:r>
              <a:rPr lang="es-MX" dirty="0"/>
              <a:t>Financiero</a:t>
            </a:r>
          </a:p>
          <a:p>
            <a:r>
              <a:rPr lang="es-MX" dirty="0"/>
              <a:t>Gas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514256" y="1618456"/>
            <a:ext cx="2234208" cy="4258816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Gubernamental</a:t>
            </a:r>
          </a:p>
          <a:p>
            <a:r>
              <a:rPr lang="es-MX" dirty="0"/>
              <a:t>Hotelero</a:t>
            </a:r>
          </a:p>
          <a:p>
            <a:r>
              <a:rPr lang="es-MX" dirty="0"/>
              <a:t>Infraestructura</a:t>
            </a:r>
          </a:p>
          <a:p>
            <a:r>
              <a:rPr lang="es-MX" dirty="0"/>
              <a:t>Inmobiliario</a:t>
            </a:r>
          </a:p>
          <a:p>
            <a:r>
              <a:rPr lang="es-MX" dirty="0"/>
              <a:t>Minero</a:t>
            </a:r>
          </a:p>
          <a:p>
            <a:r>
              <a:rPr lang="es-MX" dirty="0"/>
              <a:t>Petrolero</a:t>
            </a:r>
          </a:p>
          <a:p>
            <a:r>
              <a:rPr lang="es-MX" dirty="0"/>
              <a:t>Puertos</a:t>
            </a:r>
          </a:p>
          <a:p>
            <a:r>
              <a:rPr lang="es-MX" dirty="0"/>
              <a:t>Tecnológico</a:t>
            </a:r>
          </a:p>
          <a:p>
            <a:r>
              <a:rPr lang="es-MX" dirty="0"/>
              <a:t>Telecomunicaciones</a:t>
            </a:r>
          </a:p>
          <a:p>
            <a:r>
              <a:rPr lang="es-MX" dirty="0"/>
              <a:t>Transporte</a:t>
            </a:r>
          </a:p>
          <a:p>
            <a:r>
              <a:rPr lang="es-MX" dirty="0"/>
              <a:t>Vivienda</a:t>
            </a:r>
          </a:p>
          <a:p>
            <a:r>
              <a:rPr lang="es-MX" dirty="0" err="1"/>
              <a:t>WiFi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778098"/>
          </a:xfrm>
        </p:spPr>
        <p:txBody>
          <a:bodyPr/>
          <a:lstStyle/>
          <a:p>
            <a:r>
              <a:rPr lang="es-MX" sz="2400" dirty="0"/>
              <a:t>Sectores e Industrias</a:t>
            </a:r>
          </a:p>
        </p:txBody>
      </p:sp>
      <p:pic>
        <p:nvPicPr>
          <p:cNvPr id="14338" name="Picture 2" descr="https://encrypted-tbn0.gstatic.com/images?q=tbn:ANd9GcQh-C_2KubaRh_nxpwNA3YyBTSnUJcAOFjCqa6O9z2v-glILDbzu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14449"/>
            <a:ext cx="32385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5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4038600" cy="4536504"/>
          </a:xfrm>
        </p:spPr>
        <p:txBody>
          <a:bodyPr>
            <a:noAutofit/>
          </a:bodyPr>
          <a:lstStyle/>
          <a:p>
            <a:r>
              <a:rPr lang="es-MX" sz="1200" dirty="0">
                <a:latin typeface="Helvetica" panose="020B0604020202030204" pitchFamily="34" charset="0"/>
              </a:rPr>
              <a:t>Al Manhal International </a:t>
            </a:r>
            <a:r>
              <a:rPr lang="es-MX" sz="1200" dirty="0" err="1">
                <a:latin typeface="Helvetica" panose="020B0604020202030204" pitchFamily="34" charset="0"/>
              </a:rPr>
              <a:t>Group</a:t>
            </a:r>
            <a:endParaRPr lang="es-MX" sz="1200" dirty="0">
              <a:latin typeface="Helvetica" panose="020B0604020202030204" pitchFamily="34" charset="0"/>
            </a:endParaRPr>
          </a:p>
          <a:p>
            <a:r>
              <a:rPr lang="es-MX" sz="1200" dirty="0" err="1">
                <a:latin typeface="Helvetica" panose="020B0604020202030204" pitchFamily="34" charset="0"/>
              </a:rPr>
              <a:t>America</a:t>
            </a:r>
            <a:r>
              <a:rPr lang="es-MX" sz="1200" dirty="0">
                <a:latin typeface="Helvetica" panose="020B0604020202030204" pitchFamily="34" charset="0"/>
              </a:rPr>
              <a:t> ATE</a:t>
            </a:r>
          </a:p>
          <a:p>
            <a:r>
              <a:rPr lang="es-MX" sz="1200" dirty="0"/>
              <a:t>Arbitraje internacional en el Panel Binacional del Tratado de Libre Comercio para América del Norte en materia de Cemento, Gray Portland Cement and Clinker from </a:t>
            </a:r>
            <a:r>
              <a:rPr lang="es-MX" sz="1200" dirty="0" err="1"/>
              <a:t>Mexico</a:t>
            </a:r>
            <a:r>
              <a:rPr lang="es-MX" sz="1200" dirty="0"/>
              <a:t>. </a:t>
            </a:r>
          </a:p>
          <a:p>
            <a:r>
              <a:rPr lang="es-MX" sz="1200" dirty="0">
                <a:latin typeface="Helvetica" panose="020B0604020202030204" pitchFamily="34" charset="0"/>
              </a:rPr>
              <a:t>Asociación Comercial Australia, Nueva Zelanda, México</a:t>
            </a:r>
          </a:p>
          <a:p>
            <a:r>
              <a:rPr lang="es-MX" sz="1200" dirty="0">
                <a:latin typeface="Helvetica" panose="020B0604020202030204" pitchFamily="34" charset="0"/>
              </a:rPr>
              <a:t>Asociación Mexicana de </a:t>
            </a:r>
            <a:r>
              <a:rPr lang="es-MX" sz="1200" dirty="0" err="1">
                <a:latin typeface="Helvetica" panose="020B0604020202030204" pitchFamily="34" charset="0"/>
              </a:rPr>
              <a:t>Enviadores</a:t>
            </a:r>
            <a:r>
              <a:rPr lang="es-MX" sz="1200" dirty="0">
                <a:latin typeface="Helvetica" panose="020B0604020202030204" pitchFamily="34" charset="0"/>
              </a:rPr>
              <a:t> de Remesas</a:t>
            </a:r>
          </a:p>
          <a:p>
            <a:r>
              <a:rPr lang="es-MX" sz="1200" dirty="0">
                <a:latin typeface="Helvetica" panose="020B0604020202030204" pitchFamily="34" charset="0"/>
              </a:rPr>
              <a:t>ASPA de México</a:t>
            </a:r>
          </a:p>
          <a:p>
            <a:r>
              <a:rPr lang="es-MX" sz="1200" dirty="0" err="1">
                <a:latin typeface="Helvetica" panose="020B0604020202030204" pitchFamily="34" charset="0"/>
              </a:rPr>
              <a:t>Atlantic</a:t>
            </a:r>
            <a:r>
              <a:rPr lang="es-MX" sz="1200" dirty="0">
                <a:latin typeface="Helvetica" panose="020B0604020202030204" pitchFamily="34" charset="0"/>
              </a:rPr>
              <a:t> Litoral </a:t>
            </a:r>
            <a:r>
              <a:rPr lang="es-MX" sz="1200" dirty="0" err="1">
                <a:latin typeface="Helvetica" panose="020B0604020202030204" pitchFamily="34" charset="0"/>
              </a:rPr>
              <a:t>Group</a:t>
            </a:r>
            <a:endParaRPr lang="es-MX" sz="1200" dirty="0">
              <a:latin typeface="Helvetica" panose="020B0604020202030204" pitchFamily="34" charset="0"/>
            </a:endParaRPr>
          </a:p>
          <a:p>
            <a:r>
              <a:rPr lang="es-MX" sz="1200" dirty="0" err="1">
                <a:latin typeface="Helvetica" panose="020B0604020202030204" pitchFamily="34" charset="0"/>
              </a:rPr>
              <a:t>Aviarrendamientos</a:t>
            </a:r>
            <a:endParaRPr lang="es-MX" sz="1200" dirty="0">
              <a:latin typeface="Helvetica" panose="020B0604020202030204" pitchFamily="34" charset="0"/>
            </a:endParaRPr>
          </a:p>
          <a:p>
            <a:r>
              <a:rPr lang="es-MX" sz="1200" dirty="0">
                <a:latin typeface="Helvetica" panose="020B0604020202030204" pitchFamily="34" charset="0"/>
              </a:rPr>
              <a:t>Basílica de Guadalupe</a:t>
            </a:r>
          </a:p>
          <a:p>
            <a:r>
              <a:rPr lang="es-MX" sz="1200" dirty="0" err="1">
                <a:latin typeface="Helvetica" panose="020B0604020202030204" pitchFamily="34" charset="0"/>
              </a:rPr>
              <a:t>Bytech</a:t>
            </a:r>
            <a:r>
              <a:rPr lang="es-MX" sz="1200" dirty="0">
                <a:latin typeface="Helvetica" panose="020B0604020202030204" pitchFamily="34" charset="0"/>
              </a:rPr>
              <a:t> Technologies</a:t>
            </a:r>
          </a:p>
          <a:p>
            <a:r>
              <a:rPr lang="es-MX" sz="1200" dirty="0">
                <a:latin typeface="Helvetica" panose="020B0604020202030204" pitchFamily="34" charset="0"/>
              </a:rPr>
              <a:t>Cámara Mexicana de la Industria de la Construcción </a:t>
            </a:r>
            <a:r>
              <a:rPr lang="es-MX" sz="1200" dirty="0" err="1">
                <a:latin typeface="Helvetica" panose="020B0604020202030204" pitchFamily="34" charset="0"/>
              </a:rPr>
              <a:t>CMIC</a:t>
            </a:r>
            <a:endParaRPr lang="es-MX" sz="1200" dirty="0">
              <a:latin typeface="Helvetica" panose="020B0604020202030204" pitchFamily="34" charset="0"/>
            </a:endParaRPr>
          </a:p>
          <a:p>
            <a:r>
              <a:rPr lang="es-MX" sz="1200" dirty="0">
                <a:latin typeface="Helvetica" panose="020B0604020202030204" pitchFamily="34" charset="0"/>
              </a:rPr>
              <a:t>Chatsworth </a:t>
            </a:r>
            <a:r>
              <a:rPr lang="es-MX" sz="1200" dirty="0" err="1">
                <a:latin typeface="Helvetica" panose="020B0604020202030204" pitchFamily="34" charset="0"/>
              </a:rPr>
              <a:t>Securities</a:t>
            </a:r>
            <a:endParaRPr lang="es-MX" sz="1200" dirty="0">
              <a:latin typeface="Helvetica" panose="020B0604020202030204" pitchFamily="34" charset="0"/>
            </a:endParaRPr>
          </a:p>
          <a:p>
            <a:r>
              <a:rPr lang="es-MX" sz="1200" dirty="0">
                <a:latin typeface="Helvetica" panose="020B0604020202030204" pitchFamily="34" charset="0"/>
              </a:rPr>
              <a:t>Celebre </a:t>
            </a:r>
            <a:r>
              <a:rPr lang="es-MX" sz="1200" dirty="0" err="1">
                <a:latin typeface="Helvetica" panose="020B0604020202030204" pitchFamily="34" charset="0"/>
              </a:rPr>
              <a:t>Group</a:t>
            </a:r>
            <a:endParaRPr lang="es-MX" sz="1200" dirty="0">
              <a:latin typeface="Helvetica" panose="020B0604020202030204" pitchFamily="34" charset="0"/>
            </a:endParaRPr>
          </a:p>
          <a:p>
            <a:endParaRPr lang="es-MX" sz="1200" dirty="0">
              <a:latin typeface="Helvetica" panose="020B0604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340768"/>
            <a:ext cx="4038600" cy="4464496"/>
          </a:xfrm>
        </p:spPr>
        <p:txBody>
          <a:bodyPr>
            <a:noAutofit/>
          </a:bodyPr>
          <a:lstStyle/>
          <a:p>
            <a:r>
              <a:rPr lang="es-MX" sz="1200" dirty="0">
                <a:latin typeface="Helvetica" panose="020B0604020202030204" pitchFamily="34" charset="0"/>
              </a:rPr>
              <a:t>CONPAPA</a:t>
            </a:r>
          </a:p>
          <a:p>
            <a:r>
              <a:rPr lang="es-MX" sz="1200" dirty="0">
                <a:latin typeface="Helvetica" panose="020B0604020202030204" pitchFamily="34" charset="0"/>
              </a:rPr>
              <a:t>Confederación Nacional de Productores de Papa</a:t>
            </a:r>
          </a:p>
          <a:p>
            <a:r>
              <a:rPr lang="es-MX" sz="1200" dirty="0">
                <a:latin typeface="Helvetica" panose="020B0604020202030204" pitchFamily="34" charset="0"/>
              </a:rPr>
              <a:t>Crown of Saint Stephen</a:t>
            </a:r>
          </a:p>
          <a:p>
            <a:r>
              <a:rPr lang="es-MX" sz="1200" dirty="0" err="1">
                <a:latin typeface="Helvetica" panose="020B0604020202030204" pitchFamily="34" charset="0"/>
              </a:rPr>
              <a:t>Cyma</a:t>
            </a:r>
            <a:r>
              <a:rPr lang="es-MX" sz="1200" dirty="0">
                <a:latin typeface="Helvetica" panose="020B0604020202030204" pitchFamily="34" charset="0"/>
              </a:rPr>
              <a:t> Unión de Crédito</a:t>
            </a:r>
          </a:p>
          <a:p>
            <a:r>
              <a:rPr lang="es-MX" sz="1200" dirty="0">
                <a:latin typeface="Helvetica" panose="020B0604020202030204" pitchFamily="34" charset="0"/>
              </a:rPr>
              <a:t>Drillco Internacional</a:t>
            </a:r>
          </a:p>
          <a:p>
            <a:r>
              <a:rPr lang="es-MX" sz="1200" dirty="0">
                <a:latin typeface="Helvetica" panose="020B0604020202030204" pitchFamily="34" charset="0"/>
              </a:rPr>
              <a:t>Embajada de Holanda</a:t>
            </a:r>
          </a:p>
          <a:p>
            <a:r>
              <a:rPr lang="es-MX" sz="1200" dirty="0">
                <a:latin typeface="Helvetica" panose="020B0604020202030204" pitchFamily="34" charset="0"/>
              </a:rPr>
              <a:t>Estado de Baja California</a:t>
            </a:r>
          </a:p>
          <a:p>
            <a:r>
              <a:rPr lang="es-MX" sz="1200" dirty="0">
                <a:latin typeface="Helvetica" panose="020B0604020202030204" pitchFamily="34" charset="0"/>
              </a:rPr>
              <a:t>Estado de Guanajuato</a:t>
            </a:r>
          </a:p>
          <a:p>
            <a:r>
              <a:rPr lang="es-MX" sz="1200" dirty="0">
                <a:latin typeface="Helvetica" panose="020B0604020202030204" pitchFamily="34" charset="0"/>
              </a:rPr>
              <a:t>Euro Exchange USA</a:t>
            </a:r>
          </a:p>
          <a:p>
            <a:r>
              <a:rPr lang="es-MX" sz="1200" dirty="0" err="1">
                <a:latin typeface="Helvetica" panose="020B0604020202030204" pitchFamily="34" charset="0"/>
              </a:rPr>
              <a:t>Filiangery</a:t>
            </a:r>
            <a:endParaRPr lang="es-MX" sz="1200" dirty="0">
              <a:latin typeface="Helvetica" panose="020B0604020202030204" pitchFamily="34" charset="0"/>
            </a:endParaRPr>
          </a:p>
          <a:p>
            <a:r>
              <a:rPr lang="es-MX" sz="1200" dirty="0" err="1">
                <a:latin typeface="Helvetica" panose="020B0604020202030204" pitchFamily="34" charset="0"/>
              </a:rPr>
              <a:t>Foli</a:t>
            </a:r>
            <a:r>
              <a:rPr lang="es-MX" sz="1200" dirty="0">
                <a:latin typeface="Helvetica" panose="020B0604020202030204" pitchFamily="34" charset="0"/>
              </a:rPr>
              <a:t> </a:t>
            </a:r>
            <a:r>
              <a:rPr lang="es-MX" sz="1200" dirty="0" err="1">
                <a:latin typeface="Helvetica" panose="020B0604020202030204" pitchFamily="34" charset="0"/>
              </a:rPr>
              <a:t>Organic</a:t>
            </a:r>
            <a:endParaRPr lang="es-MX" sz="1200" dirty="0">
              <a:latin typeface="Helvetica" panose="020B0604020202030204" pitchFamily="34" charset="0"/>
            </a:endParaRPr>
          </a:p>
          <a:p>
            <a:r>
              <a:rPr lang="es-MX" sz="1200" dirty="0">
                <a:latin typeface="Helvetica" panose="020B0604020202030204" pitchFamily="34" charset="0"/>
              </a:rPr>
              <a:t>Fundación Mexicanos en el Exterior</a:t>
            </a:r>
          </a:p>
          <a:p>
            <a:r>
              <a:rPr lang="es-MX" sz="1200" dirty="0" err="1">
                <a:latin typeface="Helvetica" panose="020B0604020202030204" pitchFamily="34" charset="0"/>
              </a:rPr>
              <a:t>Grubsa</a:t>
            </a:r>
            <a:endParaRPr lang="es-MX" sz="1200" dirty="0">
              <a:latin typeface="Helvetica" panose="020B0604020202030204" pitchFamily="34" charset="0"/>
            </a:endParaRPr>
          </a:p>
          <a:p>
            <a:r>
              <a:rPr lang="es-MX" sz="1200" dirty="0">
                <a:latin typeface="Helvetica" panose="020B0604020202030204" pitchFamily="34" charset="0"/>
              </a:rPr>
              <a:t>Grupo Lanzagorta</a:t>
            </a:r>
          </a:p>
          <a:p>
            <a:r>
              <a:rPr lang="es-MX" sz="1200" dirty="0" err="1">
                <a:latin typeface="Helvetica" panose="020B0604020202030204" pitchFamily="34" charset="0"/>
              </a:rPr>
              <a:t>Inbisa</a:t>
            </a:r>
            <a:endParaRPr lang="es-MX" sz="1200" dirty="0">
              <a:latin typeface="Helvetica" panose="020B0604020202030204" pitchFamily="34" charset="0"/>
            </a:endParaRPr>
          </a:p>
          <a:p>
            <a:endParaRPr lang="es-MX" sz="1200" dirty="0">
              <a:latin typeface="Helvetica" panose="020B0604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6480720" cy="1143000"/>
          </a:xfrm>
        </p:spPr>
        <p:txBody>
          <a:bodyPr>
            <a:normAutofit/>
          </a:bodyPr>
          <a:lstStyle/>
          <a:p>
            <a:r>
              <a:rPr lang="es-MX" sz="2400" dirty="0">
                <a:latin typeface="Helvetica" panose="020B0604020202030204" pitchFamily="34" charset="0"/>
              </a:rPr>
              <a:t>Clientes</a:t>
            </a:r>
            <a:br>
              <a:rPr lang="es-MX" dirty="0">
                <a:latin typeface="Helvetica" panose="020B0604020202030204" pitchFamily="34" charset="0"/>
              </a:rPr>
            </a:br>
            <a:r>
              <a:rPr lang="es-MX" sz="1300" dirty="0">
                <a:latin typeface="Helvetica" panose="020B0604020202030204" pitchFamily="34" charset="0"/>
              </a:rPr>
              <a:t>Algunos de los Principales Clientes que tenemos el Honor y de Asesorar, Representar y Defender son: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30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3733800" cy="4608512"/>
          </a:xfrm>
        </p:spPr>
        <p:txBody>
          <a:bodyPr>
            <a:noAutofit/>
          </a:bodyPr>
          <a:lstStyle/>
          <a:p>
            <a:r>
              <a:rPr lang="es-MX" sz="1100" dirty="0">
                <a:latin typeface="Helvetica" panose="020B0604020202030204" pitchFamily="34" charset="0"/>
              </a:rPr>
              <a:t>IPADE</a:t>
            </a:r>
          </a:p>
          <a:p>
            <a:r>
              <a:rPr lang="es-MX" sz="1100" dirty="0" err="1">
                <a:latin typeface="Helvetica" panose="020B0604020202030204" pitchFamily="34" charset="0"/>
              </a:rPr>
              <a:t>Isolux</a:t>
            </a:r>
            <a:r>
              <a:rPr lang="es-MX" sz="1100" dirty="0">
                <a:latin typeface="Helvetica" panose="020B0604020202030204" pitchFamily="34" charset="0"/>
              </a:rPr>
              <a:t> </a:t>
            </a:r>
            <a:r>
              <a:rPr lang="es-MX" sz="1100" dirty="0" err="1">
                <a:latin typeface="Helvetica" panose="020B0604020202030204" pitchFamily="34" charset="0"/>
              </a:rPr>
              <a:t>Corsan</a:t>
            </a:r>
            <a:endParaRPr lang="es-MX" sz="1100" dirty="0">
              <a:latin typeface="Helvetica" panose="020B0604020202030204" pitchFamily="34" charset="0"/>
            </a:endParaRPr>
          </a:p>
          <a:p>
            <a:r>
              <a:rPr lang="es-MX" sz="1100" dirty="0">
                <a:latin typeface="Helvetica" panose="020B0604020202030204" pitchFamily="34" charset="0"/>
              </a:rPr>
              <a:t>La Fama Montañesa Fábrica de Hilados y Tejidos de Algodón</a:t>
            </a:r>
          </a:p>
          <a:p>
            <a:r>
              <a:rPr lang="es-MX" sz="1100" dirty="0" err="1">
                <a:latin typeface="Helvetica" panose="020B0604020202030204" pitchFamily="34" charset="0"/>
              </a:rPr>
              <a:t>Laeca</a:t>
            </a:r>
            <a:endParaRPr lang="es-MX" sz="1100" dirty="0">
              <a:latin typeface="Helvetica" panose="020B0604020202030204" pitchFamily="34" charset="0"/>
            </a:endParaRPr>
          </a:p>
          <a:p>
            <a:r>
              <a:rPr lang="es-MX" sz="1100" dirty="0">
                <a:latin typeface="Helvetica" panose="020B0604020202030204" pitchFamily="34" charset="0"/>
              </a:rPr>
              <a:t>Marhnos</a:t>
            </a:r>
          </a:p>
          <a:p>
            <a:r>
              <a:rPr lang="es-MX" sz="1100" dirty="0" err="1">
                <a:latin typeface="Helvetica" panose="020B0604020202030204" pitchFamily="34" charset="0"/>
              </a:rPr>
              <a:t>MexDer</a:t>
            </a:r>
            <a:r>
              <a:rPr lang="es-MX" sz="1100" dirty="0">
                <a:latin typeface="Helvetica" panose="020B0604020202030204" pitchFamily="34" charset="0"/>
              </a:rPr>
              <a:t> Mercado Mexicano de Derivados</a:t>
            </a:r>
          </a:p>
          <a:p>
            <a:r>
              <a:rPr lang="es-MX" sz="1100" dirty="0" err="1">
                <a:latin typeface="Helvetica" panose="020B0604020202030204" pitchFamily="34" charset="0"/>
              </a:rPr>
              <a:t>Mexican</a:t>
            </a:r>
            <a:r>
              <a:rPr lang="es-MX" sz="1100" dirty="0">
                <a:latin typeface="Helvetica" panose="020B0604020202030204" pitchFamily="34" charset="0"/>
              </a:rPr>
              <a:t> </a:t>
            </a:r>
            <a:r>
              <a:rPr lang="es-MX" sz="1100" dirty="0" err="1">
                <a:latin typeface="Helvetica" panose="020B0604020202030204" pitchFamily="34" charset="0"/>
              </a:rPr>
              <a:t>Trade</a:t>
            </a:r>
            <a:r>
              <a:rPr lang="es-MX" sz="1100" dirty="0">
                <a:latin typeface="Helvetica" panose="020B0604020202030204" pitchFamily="34" charset="0"/>
              </a:rPr>
              <a:t> Center</a:t>
            </a:r>
          </a:p>
          <a:p>
            <a:r>
              <a:rPr lang="es-MX" sz="1100" dirty="0" err="1">
                <a:latin typeface="Helvetica" panose="020B0604020202030204" pitchFamily="34" charset="0"/>
              </a:rPr>
              <a:t>Nuri</a:t>
            </a:r>
            <a:r>
              <a:rPr lang="es-MX" sz="1100" dirty="0">
                <a:latin typeface="Helvetica" panose="020B0604020202030204" pitchFamily="34" charset="0"/>
              </a:rPr>
              <a:t> International </a:t>
            </a:r>
          </a:p>
          <a:p>
            <a:r>
              <a:rPr lang="es-MX" sz="1100" dirty="0" err="1">
                <a:latin typeface="Helvetica" panose="020B0604020202030204" pitchFamily="34" charset="0"/>
              </a:rPr>
              <a:t>Notre</a:t>
            </a:r>
            <a:r>
              <a:rPr lang="es-MX" sz="1100" dirty="0">
                <a:latin typeface="Helvetica" panose="020B0604020202030204" pitchFamily="34" charset="0"/>
              </a:rPr>
              <a:t> Dame University</a:t>
            </a:r>
          </a:p>
          <a:p>
            <a:r>
              <a:rPr lang="es-MX" sz="1100" dirty="0" err="1">
                <a:latin typeface="Helvetica" panose="020B0604020202030204" pitchFamily="34" charset="0"/>
              </a:rPr>
              <a:t>OME</a:t>
            </a:r>
            <a:r>
              <a:rPr lang="es-MX" sz="1100" dirty="0">
                <a:latin typeface="Helvetica" panose="020B0604020202030204" pitchFamily="34" charset="0"/>
              </a:rPr>
              <a:t> Organización de Mexicanos en el Exterior</a:t>
            </a:r>
          </a:p>
          <a:p>
            <a:r>
              <a:rPr lang="es-MX" sz="1100" dirty="0">
                <a:latin typeface="Helvetica" panose="020B0604020202030204" pitchFamily="34" charset="0"/>
              </a:rPr>
              <a:t>Operadora Hotelera Sinaloense, DLV</a:t>
            </a:r>
          </a:p>
          <a:p>
            <a:r>
              <a:rPr lang="es-MX" sz="1100" dirty="0">
                <a:latin typeface="Helvetica" panose="020B0604020202030204" pitchFamily="34" charset="0"/>
              </a:rPr>
              <a:t>OZ </a:t>
            </a:r>
            <a:r>
              <a:rPr lang="es-MX" sz="1100" dirty="0" err="1">
                <a:latin typeface="Helvetica" panose="020B0604020202030204" pitchFamily="34" charset="0"/>
              </a:rPr>
              <a:t>Group</a:t>
            </a:r>
            <a:endParaRPr lang="es-MX" sz="1100" dirty="0">
              <a:latin typeface="Helvetica" panose="020B0604020202030204" pitchFamily="34" charset="0"/>
            </a:endParaRPr>
          </a:p>
          <a:p>
            <a:r>
              <a:rPr lang="es-MX" sz="1100" dirty="0">
                <a:latin typeface="Helvetica" panose="020B0604020202030204" pitchFamily="34" charset="0"/>
              </a:rPr>
              <a:t>Parque Industrial Internacional</a:t>
            </a:r>
          </a:p>
          <a:p>
            <a:r>
              <a:rPr lang="es-MX" sz="1100" dirty="0">
                <a:latin typeface="Helvetica" panose="020B0604020202030204" pitchFamily="34" charset="0"/>
              </a:rPr>
              <a:t>Presidencia de la República Mexicana</a:t>
            </a:r>
          </a:p>
          <a:p>
            <a:r>
              <a:rPr lang="es-MX" sz="1100" dirty="0">
                <a:latin typeface="Helvetica" panose="020B0604020202030204" pitchFamily="34" charset="0"/>
              </a:rPr>
              <a:t>Programa de Centros de Distribución en los Estados Unidos</a:t>
            </a:r>
          </a:p>
          <a:p>
            <a:endParaRPr lang="es-MX" sz="1100" dirty="0">
              <a:latin typeface="Helvetica" panose="020B0604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1268760"/>
            <a:ext cx="3733800" cy="4392488"/>
          </a:xfrm>
        </p:spPr>
        <p:txBody>
          <a:bodyPr>
            <a:noAutofit/>
          </a:bodyPr>
          <a:lstStyle/>
          <a:p>
            <a:r>
              <a:rPr lang="es-MX" sz="1100" dirty="0">
                <a:latin typeface="Helvetica" panose="020B0604020202030204" pitchFamily="34" charset="0"/>
              </a:rPr>
              <a:t>Principado de San Esteban</a:t>
            </a:r>
          </a:p>
          <a:p>
            <a:r>
              <a:rPr lang="es-MX" sz="1100" dirty="0">
                <a:latin typeface="Helvetica" panose="020B0604020202030204" pitchFamily="34" charset="0"/>
              </a:rPr>
              <a:t>Real Snow</a:t>
            </a:r>
          </a:p>
          <a:p>
            <a:r>
              <a:rPr lang="es-MX" sz="1100" dirty="0">
                <a:latin typeface="Helvetica" panose="020B0604020202030204" pitchFamily="34" charset="0"/>
              </a:rPr>
              <a:t>R. J. Williams</a:t>
            </a:r>
          </a:p>
          <a:p>
            <a:r>
              <a:rPr lang="es-MX" sz="1100" dirty="0">
                <a:latin typeface="Helvetica" panose="020B0604020202030204" pitchFamily="34" charset="0"/>
              </a:rPr>
              <a:t>Saint </a:t>
            </a:r>
            <a:r>
              <a:rPr lang="es-MX" sz="1100" dirty="0" err="1">
                <a:latin typeface="Helvetica" panose="020B0604020202030204" pitchFamily="34" charset="0"/>
              </a:rPr>
              <a:t>Stephen’s</a:t>
            </a:r>
            <a:r>
              <a:rPr lang="es-MX" sz="1100" dirty="0">
                <a:latin typeface="Helvetica" panose="020B0604020202030204" pitchFamily="34" charset="0"/>
              </a:rPr>
              <a:t> Crown </a:t>
            </a:r>
            <a:r>
              <a:rPr lang="es-MX" sz="1100" dirty="0" err="1">
                <a:latin typeface="Helvetica" panose="020B0604020202030204" pitchFamily="34" charset="0"/>
              </a:rPr>
              <a:t>Depository</a:t>
            </a:r>
            <a:r>
              <a:rPr lang="es-MX" sz="1100" dirty="0">
                <a:latin typeface="Helvetica" panose="020B0604020202030204" pitchFamily="34" charset="0"/>
              </a:rPr>
              <a:t>, Banco Central de la Corona de San Esteban</a:t>
            </a:r>
          </a:p>
          <a:p>
            <a:r>
              <a:rPr lang="es-MX" sz="1100" dirty="0">
                <a:latin typeface="Helvetica" panose="020B0604020202030204" pitchFamily="34" charset="0"/>
              </a:rPr>
              <a:t>Secretaría de la Defensa Nacional</a:t>
            </a:r>
          </a:p>
          <a:p>
            <a:r>
              <a:rPr lang="es-MX" sz="1100" dirty="0" err="1">
                <a:latin typeface="Helvetica" panose="020B0604020202030204" pitchFamily="34" charset="0"/>
              </a:rPr>
              <a:t>Sime</a:t>
            </a:r>
            <a:r>
              <a:rPr lang="es-MX" sz="1100" dirty="0">
                <a:latin typeface="Helvetica" panose="020B0604020202030204" pitchFamily="34" charset="0"/>
              </a:rPr>
              <a:t>, AG</a:t>
            </a:r>
          </a:p>
          <a:p>
            <a:r>
              <a:rPr lang="es-MX" sz="1100" dirty="0" err="1">
                <a:latin typeface="Helvetica" panose="020B0604020202030204" pitchFamily="34" charset="0"/>
              </a:rPr>
              <a:t>Thyssenkrup</a:t>
            </a:r>
            <a:r>
              <a:rPr lang="es-MX" sz="1100" dirty="0">
                <a:latin typeface="Helvetica" panose="020B0604020202030204" pitchFamily="34" charset="0"/>
              </a:rPr>
              <a:t> </a:t>
            </a:r>
            <a:r>
              <a:rPr lang="es-MX" sz="1100" dirty="0" err="1">
                <a:latin typeface="Helvetica" panose="020B0604020202030204" pitchFamily="34" charset="0"/>
              </a:rPr>
              <a:t>Mexinox</a:t>
            </a:r>
            <a:endParaRPr lang="es-MX" sz="1100" dirty="0">
              <a:latin typeface="Helvetica" panose="020B0604020202030204" pitchFamily="34" charset="0"/>
            </a:endParaRPr>
          </a:p>
          <a:p>
            <a:r>
              <a:rPr lang="es-MX" sz="1100" dirty="0">
                <a:latin typeface="Helvetica" panose="020B0604020202030204" pitchFamily="34" charset="0"/>
              </a:rPr>
              <a:t>Universidad Panamericana</a:t>
            </a:r>
          </a:p>
          <a:p>
            <a:r>
              <a:rPr lang="es-MX" sz="1100" dirty="0" err="1">
                <a:latin typeface="Helvetica" panose="020B0604020202030204" pitchFamily="34" charset="0"/>
              </a:rPr>
              <a:t>Westin</a:t>
            </a:r>
            <a:r>
              <a:rPr lang="es-MX" sz="1100" dirty="0">
                <a:latin typeface="Helvetica" panose="020B0604020202030204" pitchFamily="34" charset="0"/>
              </a:rPr>
              <a:t> Regina </a:t>
            </a:r>
          </a:p>
          <a:p>
            <a:r>
              <a:rPr lang="es-MX" sz="1100" dirty="0" err="1">
                <a:latin typeface="Helvetica" panose="020B0604020202030204" pitchFamily="34" charset="0"/>
              </a:rPr>
              <a:t>Wind</a:t>
            </a:r>
            <a:r>
              <a:rPr lang="es-MX" sz="1100" dirty="0">
                <a:latin typeface="Helvetica" panose="020B0604020202030204" pitchFamily="34" charset="0"/>
              </a:rPr>
              <a:t> </a:t>
            </a:r>
            <a:r>
              <a:rPr lang="es-MX" sz="1100" dirty="0" err="1">
                <a:latin typeface="Helvetica" panose="020B0604020202030204" pitchFamily="34" charset="0"/>
              </a:rPr>
              <a:t>Energy</a:t>
            </a:r>
            <a:r>
              <a:rPr lang="es-MX" sz="1100" dirty="0">
                <a:latin typeface="Helvetica" panose="020B0604020202030204" pitchFamily="34" charset="0"/>
              </a:rPr>
              <a:t> </a:t>
            </a:r>
            <a:r>
              <a:rPr lang="es-MX" sz="1100" dirty="0" err="1">
                <a:latin typeface="Helvetica" panose="020B0604020202030204" pitchFamily="34" charset="0"/>
              </a:rPr>
              <a:t>Group</a:t>
            </a:r>
            <a:endParaRPr lang="es-MX" sz="1100" dirty="0">
              <a:latin typeface="Helvetica" panose="020B0604020202030204" pitchFamily="34" charset="0"/>
            </a:endParaRPr>
          </a:p>
          <a:p>
            <a:r>
              <a:rPr lang="es-MX" sz="1100" dirty="0" err="1">
                <a:latin typeface="Helvetica" panose="020B0604020202030204" pitchFamily="34" charset="0"/>
              </a:rPr>
              <a:t>Worldwide</a:t>
            </a:r>
            <a:r>
              <a:rPr lang="es-MX" sz="1100" dirty="0">
                <a:latin typeface="Helvetica" panose="020B0604020202030204" pitchFamily="34" charset="0"/>
              </a:rPr>
              <a:t> Terminal </a:t>
            </a:r>
            <a:r>
              <a:rPr lang="es-MX" sz="1100" dirty="0" err="1">
                <a:latin typeface="Helvetica" panose="020B0604020202030204" pitchFamily="34" charset="0"/>
              </a:rPr>
              <a:t>Services</a:t>
            </a:r>
            <a:endParaRPr lang="es-MX" sz="1100" dirty="0">
              <a:latin typeface="Helvetica" panose="020B0604020202030204" pitchFamily="34" charset="0"/>
            </a:endParaRPr>
          </a:p>
          <a:p>
            <a:r>
              <a:rPr lang="es-MX" sz="1100" dirty="0" err="1">
                <a:latin typeface="Helvetica" panose="020B0604020202030204" pitchFamily="34" charset="0"/>
              </a:rPr>
              <a:t>World</a:t>
            </a:r>
            <a:r>
              <a:rPr lang="es-MX" sz="1100" dirty="0">
                <a:latin typeface="Helvetica" panose="020B0604020202030204" pitchFamily="34" charset="0"/>
              </a:rPr>
              <a:t> Tuna </a:t>
            </a:r>
            <a:r>
              <a:rPr lang="es-MX" sz="1100" dirty="0" err="1">
                <a:latin typeface="Helvetica" panose="020B0604020202030204" pitchFamily="34" charset="0"/>
              </a:rPr>
              <a:t>Development</a:t>
            </a:r>
            <a:endParaRPr lang="es-MX" sz="1100" dirty="0">
              <a:latin typeface="Helvetica" panose="020B0604020202030204" pitchFamily="34" charset="0"/>
            </a:endParaRPr>
          </a:p>
          <a:p>
            <a:r>
              <a:rPr lang="es-MX" sz="1100" dirty="0">
                <a:latin typeface="Helvetica" panose="020B0604020202030204" pitchFamily="34" charset="0"/>
              </a:rPr>
              <a:t>Zapatos </a:t>
            </a:r>
            <a:r>
              <a:rPr lang="es-MX" sz="1100" dirty="0" err="1">
                <a:latin typeface="Helvetica" panose="020B0604020202030204" pitchFamily="34" charset="0"/>
              </a:rPr>
              <a:t>Flexi</a:t>
            </a:r>
            <a:endParaRPr lang="es-MX" sz="1100" dirty="0">
              <a:latin typeface="Helvetica" panose="020B0604020202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6266656" cy="867514"/>
          </a:xfrm>
        </p:spPr>
        <p:txBody>
          <a:bodyPr/>
          <a:lstStyle/>
          <a:p>
            <a:r>
              <a:rPr lang="es-MX" sz="2400" dirty="0">
                <a:latin typeface="Helvetica" panose="020B0604020202030204" pitchFamily="34" charset="0"/>
              </a:rPr>
              <a:t>Clientes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30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Helvetica" panose="020B0604020202030204" pitchFamily="34" charset="0"/>
              </a:rPr>
              <a:t>Estamos asesorando diversas empresas en contratos, licitaciones, financiamientos y creación de consorcios en materia de Petróleo y Gas en Venezuela, Canadá, China y México.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Helvetica" panose="020B0604020202030204" pitchFamily="34" charset="0"/>
              </a:rPr>
              <a:t>Hemos asesorado, estructurado y coordinado la emisión pública del </a:t>
            </a:r>
            <a:r>
              <a:rPr lang="es-MX" i="1" dirty="0">
                <a:latin typeface="Helvetica" panose="020B0604020202030204" pitchFamily="34" charset="0"/>
              </a:rPr>
              <a:t>Saint </a:t>
            </a:r>
            <a:r>
              <a:rPr lang="es-MX" i="1" dirty="0" err="1">
                <a:latin typeface="Helvetica" panose="020B0604020202030204" pitchFamily="34" charset="0"/>
              </a:rPr>
              <a:t>Stephen’s</a:t>
            </a:r>
            <a:r>
              <a:rPr lang="es-MX" i="1" dirty="0">
                <a:latin typeface="Helvetica" panose="020B0604020202030204" pitchFamily="34" charset="0"/>
              </a:rPr>
              <a:t> </a:t>
            </a:r>
            <a:r>
              <a:rPr lang="es-MX" i="1" dirty="0" err="1">
                <a:latin typeface="Helvetica" panose="020B0604020202030204" pitchFamily="34" charset="0"/>
              </a:rPr>
              <a:t>Pound</a:t>
            </a:r>
            <a:r>
              <a:rPr lang="es-MX" i="1" dirty="0">
                <a:latin typeface="Helvetica" panose="020B0604020202030204" pitchFamily="34" charset="0"/>
              </a:rPr>
              <a:t> (SPP Series A</a:t>
            </a:r>
            <a:r>
              <a:rPr lang="es-MX" dirty="0">
                <a:latin typeface="Helvetica" panose="020B0604020202030204" pitchFamily="34" charset="0"/>
              </a:rPr>
              <a:t>), dinero de curso legal del Principado de San Esteban, en la forma del Criptomoneda soberana, por un monto total de USD 1.1 trillones.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Helvetica" panose="020B0604020202030204" pitchFamily="34" charset="0"/>
              </a:rPr>
              <a:t>Asesoramos y estructuramos el Contrato para la Inversión y Bursatilización de más de US $200 mil millones, siendo la mayor operación que un Despacho de Abogados Mexicanos ha realizado.  Y somos el Despacho encargado de supervisar su correcta operación bursátil a nivel global.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6194648" cy="1143000"/>
          </a:xfrm>
        </p:spPr>
        <p:txBody>
          <a:bodyPr/>
          <a:lstStyle/>
          <a:p>
            <a:r>
              <a:rPr lang="es-MX" sz="1600" dirty="0">
                <a:latin typeface="Helvetica" panose="020B0604020202030204" pitchFamily="34" charset="0"/>
              </a:rPr>
              <a:t>Alguno de los casos más destacados que tenemos el honor de estar asesorando, representado y defendiendo actualmente son:</a:t>
            </a:r>
            <a:endParaRPr lang="es-MX" sz="1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dministrador.KFRICH\Pictures\Financiamiento 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9" y="2204864"/>
            <a:ext cx="3718783" cy="23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8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3733800" cy="55446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1400" dirty="0">
                <a:latin typeface="Helvetica" panose="020B0604020202030204" pitchFamily="34" charset="0"/>
              </a:rPr>
              <a:t>Somos la Firma de Abogados de la mayor inmobiliaria que hay en una capital de las 20 economías más grandes del mundo, con un valor contable superior a los US $90 mil millones con 5700 hectáreas (14085 acres) en la Ciudad de México.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400" dirty="0">
                <a:latin typeface="Helvetica" panose="020B0604020202030204" pitchFamily="34" charset="0"/>
              </a:rPr>
              <a:t>Defendemos litigios en materia inmobiliaria por más de USD $10,000 millones, lo que nos permite ser la Firma de Abogados Mexicana que representa mayores montos en litigios inmobiliarios.</a:t>
            </a:r>
            <a:endParaRPr lang="es-MX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1400" dirty="0">
                <a:latin typeface="Helvetica" panose="020B0604020202030204" pitchFamily="34" charset="0"/>
              </a:rPr>
              <a:t>Estamos negociando el pago de cuatro indemnizaciones por expropiaciones por más de USD $20,000 millones, por lo que somos la Firma de Abogados Mexicanos con el mayor monto de cobranza.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400" dirty="0">
                <a:latin typeface="Helvetica" panose="020B0604020202030204" pitchFamily="34" charset="0"/>
              </a:rPr>
              <a:t>Estamos regularizando inmuebles invadidos en la Ciudad de México por una extensión de más de 1,300 hectáreas (3212 acres) y un valor de USD $1,500 millones.</a:t>
            </a:r>
          </a:p>
        </p:txBody>
      </p:sp>
      <p:pic>
        <p:nvPicPr>
          <p:cNvPr id="7175" name="Picture 7" descr="http://rsmabogados.com/images/p001_1_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195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04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istrador.KFRICH\Pictures\Financiamiento 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132856"/>
            <a:ext cx="3686234" cy="27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1834480"/>
            <a:ext cx="3733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Helvetica" panose="020B0604020202030204" pitchFamily="34" charset="0"/>
              </a:rPr>
              <a:t>Estamos asesorando y representando jurídica y financieramente la construcción del Mayor Rascacielos del Hemisferio Occidental el cual es el mayor proyecto inmobiliario del Continente Americano, con más de 700 metros de altura y una inversión superior a USD $7,000 millones.</a:t>
            </a:r>
          </a:p>
          <a:p>
            <a:endParaRPr lang="es-MX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3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3733800" cy="4374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Estamos trabajando en diversos Contratos de Asociaciones Público Privadas en proyectos de Infraestructura en materia de Telecomunicaciones, Aeronáutica, Seguridad, Puertos, entre otros.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Estamos asesorando y representando la construcción y operación del mayor Data Center del mundo.</a:t>
            </a:r>
          </a:p>
        </p:txBody>
      </p:sp>
      <p:pic>
        <p:nvPicPr>
          <p:cNvPr id="18434" name="Picture 2" descr="https://encrypted-tbn1.gstatic.com/images?q=tbn:ANd9GcShpsp82QqCX4b3KwYIM4CQ00hHUmFL59zUun2SHdoRSnXmgx9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51" y="1916832"/>
            <a:ext cx="373727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8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Para cualquier información favor de contactar:</a:t>
            </a:r>
          </a:p>
          <a:p>
            <a:pPr algn="ctr"/>
            <a:endParaRPr lang="es-MX" dirty="0"/>
          </a:p>
          <a:p>
            <a:pPr marL="0" indent="0" algn="ctr">
              <a:buNone/>
            </a:pPr>
            <a:r>
              <a:rPr lang="es-MX" sz="2000" b="1" dirty="0"/>
              <a:t>S.G. Duque Don Kristian Frich Martínez de Velasco di Silkeborg</a:t>
            </a:r>
          </a:p>
          <a:p>
            <a:pPr marL="0" indent="0" algn="ctr">
              <a:buNone/>
            </a:pPr>
            <a:r>
              <a:rPr lang="es-MX" dirty="0"/>
              <a:t>Presidente</a:t>
            </a:r>
          </a:p>
          <a:p>
            <a:pPr marL="0" indent="0" algn="ctr">
              <a:buNone/>
            </a:pPr>
            <a:r>
              <a:rPr lang="es-MX" sz="2400" b="1" dirty="0">
                <a:solidFill>
                  <a:srgbClr val="C00000"/>
                </a:solidFill>
              </a:rPr>
              <a:t>F</a:t>
            </a:r>
            <a:r>
              <a:rPr lang="es-MX" sz="2000" b="1" dirty="0">
                <a:solidFill>
                  <a:srgbClr val="C00000"/>
                </a:solidFill>
              </a:rPr>
              <a:t>RICH </a:t>
            </a:r>
            <a:r>
              <a:rPr lang="es-MX" sz="2400" b="1" dirty="0">
                <a:solidFill>
                  <a:srgbClr val="C00000"/>
                </a:solidFill>
              </a:rPr>
              <a:t>M</a:t>
            </a:r>
            <a:r>
              <a:rPr lang="es-MX" sz="2000" b="1" dirty="0">
                <a:solidFill>
                  <a:srgbClr val="C00000"/>
                </a:solidFill>
              </a:rPr>
              <a:t>ARTÍNEZ DE </a:t>
            </a:r>
            <a:r>
              <a:rPr lang="es-MX" sz="2400" b="1" dirty="0">
                <a:solidFill>
                  <a:srgbClr val="C00000"/>
                </a:solidFill>
              </a:rPr>
              <a:t>V</a:t>
            </a:r>
            <a:r>
              <a:rPr lang="es-MX" sz="2000" b="1" dirty="0">
                <a:solidFill>
                  <a:srgbClr val="C00000"/>
                </a:solidFill>
              </a:rPr>
              <a:t>ELASCO Y </a:t>
            </a:r>
            <a:r>
              <a:rPr lang="es-MX" sz="2400" b="1" dirty="0">
                <a:solidFill>
                  <a:srgbClr val="C00000"/>
                </a:solidFill>
              </a:rPr>
              <a:t>A</a:t>
            </a:r>
            <a:r>
              <a:rPr lang="es-MX" sz="2000" b="1" dirty="0">
                <a:solidFill>
                  <a:srgbClr val="C00000"/>
                </a:solidFill>
              </a:rPr>
              <a:t>SOCIADOS</a:t>
            </a:r>
          </a:p>
          <a:p>
            <a:pPr marL="0" indent="0" algn="ctr">
              <a:buNone/>
            </a:pPr>
            <a:r>
              <a:rPr lang="es-MX" sz="2400" b="1" dirty="0">
                <a:solidFill>
                  <a:srgbClr val="C00000"/>
                </a:solidFill>
              </a:rPr>
              <a:t>A</a:t>
            </a:r>
            <a:r>
              <a:rPr lang="es-MX" sz="2000" b="1" dirty="0">
                <a:solidFill>
                  <a:srgbClr val="C00000"/>
                </a:solidFill>
              </a:rPr>
              <a:t>BOGADOS, </a:t>
            </a:r>
            <a:r>
              <a:rPr lang="es-MX" sz="2400" b="1" dirty="0">
                <a:solidFill>
                  <a:srgbClr val="C00000"/>
                </a:solidFill>
              </a:rPr>
              <a:t>A</a:t>
            </a:r>
            <a:r>
              <a:rPr lang="es-MX" sz="2000" b="1" dirty="0">
                <a:solidFill>
                  <a:srgbClr val="C00000"/>
                </a:solidFill>
              </a:rPr>
              <a:t>TTORNEYS AT </a:t>
            </a:r>
            <a:r>
              <a:rPr lang="es-MX" sz="2400" b="1" dirty="0">
                <a:solidFill>
                  <a:srgbClr val="C00000"/>
                </a:solidFill>
              </a:rPr>
              <a:t>L</a:t>
            </a:r>
            <a:r>
              <a:rPr lang="es-MX" sz="2000" b="1" dirty="0">
                <a:solidFill>
                  <a:srgbClr val="C00000"/>
                </a:solidFill>
              </a:rPr>
              <a:t>AW</a:t>
            </a:r>
          </a:p>
          <a:p>
            <a:pPr marL="0" indent="0" algn="ctr">
              <a:buNone/>
            </a:pPr>
            <a:r>
              <a:rPr lang="es-MX" sz="2000" b="1" dirty="0"/>
              <a:t>(52) (55) 4593-4590</a:t>
            </a:r>
          </a:p>
          <a:p>
            <a:pPr marL="0" indent="0" algn="ctr">
              <a:buNone/>
            </a:pPr>
            <a:r>
              <a:rPr lang="es-MX" dirty="0">
                <a:solidFill>
                  <a:srgbClr val="C00000"/>
                </a:solidFill>
                <a:hlinkClick r:id="rId2"/>
              </a:rPr>
              <a:t>kfrich@fmvabogados.com.mx</a:t>
            </a:r>
            <a:r>
              <a:rPr lang="es-MX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MX" dirty="0">
                <a:solidFill>
                  <a:srgbClr val="C00000"/>
                </a:solidFill>
                <a:hlinkClick r:id="rId3"/>
              </a:rPr>
              <a:t>www.fmvabogados.com.mx</a:t>
            </a:r>
            <a:r>
              <a:rPr lang="es-MX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1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3733800" cy="4302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En </a:t>
            </a:r>
            <a:r>
              <a:rPr lang="es-MX" sz="1800" b="1" dirty="0">
                <a:solidFill>
                  <a:srgbClr val="C00000"/>
                </a:solidFill>
              </a:rPr>
              <a:t>FRICH MARTÍNEZ DE VELASCO Y ASOCIADOS</a:t>
            </a:r>
            <a:r>
              <a:rPr lang="es-MX" dirty="0"/>
              <a:t> somos uno de los principales Despachos de Abogados en México, contamos con más de 20 años ofreciendo nuestros servicios a empresas y gobiernos nacionales y extranjeros.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Hemos tenido oficinas en Washington, D.C., Dallas Texas y en Santa Ana, California.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Somos la primer Firma de Abogados Mexicanos que abrió oficinas en forma directa e independiente en Washington, D.C.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istrador.KFRICH\Dropbox\20140501_135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99" y="1896036"/>
            <a:ext cx="4108181" cy="30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  /  20TH. </a:t>
            </a: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7514"/>
          </a:xfrm>
        </p:spPr>
        <p:txBody>
          <a:bodyPr/>
          <a:lstStyle/>
          <a:p>
            <a:r>
              <a:rPr lang="es-MX" dirty="0"/>
              <a:t>Nuestra misión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28800"/>
            <a:ext cx="7924800" cy="397078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s-MX" sz="2800" dirty="0"/>
              <a:t>Brindar a Nuestros Clientes Seguridad y Certeza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s-MX" sz="2800" dirty="0"/>
              <a:t>Jurídica, Financiera y de Negocios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s-MX" sz="2800" dirty="0"/>
              <a:t>Protegiendo Sus Intereses y Ampliando Sus Utilidades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s-MX" sz="2800" dirty="0"/>
              <a:t>Creando Beneficios Tangibles y Medibles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1997 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0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4682480" cy="444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Somos una Firma de Abogados  y Financieros con experiencia Internacional en operaciones complejas y de alta especialidad que ofrecemos servicios </a:t>
            </a:r>
            <a:r>
              <a:rPr lang="es-MX" i="1" dirty="0"/>
              <a:t>Full </a:t>
            </a:r>
            <a:r>
              <a:rPr lang="es-MX" i="1" dirty="0" err="1"/>
              <a:t>Services</a:t>
            </a:r>
            <a:r>
              <a:rPr lang="es-MX" dirty="0"/>
              <a:t>.</a:t>
            </a:r>
          </a:p>
          <a:p>
            <a:endParaRPr lang="es-MX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800" u="sng" dirty="0"/>
              <a:t>Asesoría, Representación y Defensa para empresas, gobiernos y personas físicas.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1800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800" u="sng" dirty="0"/>
              <a:t>Estructuraciones Financieras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1800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800" u="sng" dirty="0"/>
              <a:t>Asesoría de Negocio</a:t>
            </a:r>
          </a:p>
        </p:txBody>
      </p:sp>
      <p:pic>
        <p:nvPicPr>
          <p:cNvPr id="4098" name="Picture 2" descr="C:\Users\Administrador.KFRICH\Pictures\Ajedrez 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492896"/>
            <a:ext cx="20383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3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250432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MX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/>
              <a:t>Nos caracterizamos por el alto nivel de conocimientos, especialización, relaciones empresariales y gubernamentales internacionales.</a:t>
            </a:r>
          </a:p>
          <a:p>
            <a:endParaRPr lang="es-MX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/>
              <a:t>El más alto grado de Lealtad y Honorabilidad para con nuestros Clientes.</a:t>
            </a:r>
          </a:p>
        </p:txBody>
      </p:sp>
      <p:pic>
        <p:nvPicPr>
          <p:cNvPr id="6" name="Picture 2" descr="C:\Users\Administrador.KFRICH\Pictures\Ejecutivo 1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2601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8"/>
          <p:cNvSpPr/>
          <p:nvPr/>
        </p:nvSpPr>
        <p:spPr>
          <a:xfrm>
            <a:off x="755577" y="6021288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3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2152"/>
            <a:ext cx="4330824" cy="4807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s-MX" sz="1400" dirty="0">
                <a:latin typeface="Helvetica" panose="020B0604020202030204" pitchFamily="34" charset="0"/>
                <a:cs typeface="Times New Roman" pitchFamily="18" charset="0"/>
              </a:rPr>
              <a:t>Desde hace muchos años, en </a:t>
            </a:r>
            <a:r>
              <a:rPr lang="es-MX" sz="1400" b="1" dirty="0">
                <a:solidFill>
                  <a:srgbClr val="C00000"/>
                </a:solidFill>
                <a:latin typeface="Helvetica" panose="020B0604020202030204" pitchFamily="34" charset="0"/>
                <a:cs typeface="Times New Roman" pitchFamily="18" charset="0"/>
              </a:rPr>
              <a:t>FRICH MARTÍNEZ DE VELASCO Y ASOCIADOS</a:t>
            </a:r>
            <a:r>
              <a:rPr lang="es-MX" sz="1400" b="1" dirty="0">
                <a:latin typeface="Helvetica" panose="020B0604020202030204" pitchFamily="34" charset="0"/>
                <a:cs typeface="Times New Roman" pitchFamily="18" charset="0"/>
              </a:rPr>
              <a:t> </a:t>
            </a:r>
            <a:r>
              <a:rPr lang="es-MX" sz="1400" dirty="0">
                <a:latin typeface="Helvetica" panose="020B0604020202030204" pitchFamily="34" charset="0"/>
                <a:cs typeface="Times New Roman" pitchFamily="18" charset="0"/>
              </a:rPr>
              <a:t>hemos mantenido relaciones profesionales con algunas de las mas grandes Firmas internacionales de Abogados al rededor del mundo, como son nuestras alianzas estratégicas con:</a:t>
            </a:r>
          </a:p>
          <a:p>
            <a:pPr marL="0" indent="0">
              <a:buNone/>
              <a:defRPr/>
            </a:pPr>
            <a:endParaRPr lang="en-US" sz="1400" dirty="0">
              <a:latin typeface="Helvetica" panose="020B0604020202030204" pitchFamily="34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latin typeface="Helvetica" panose="020B0604020202030204" pitchFamily="34" charset="0"/>
                <a:cs typeface="Times New Roman" pitchFamily="18" charset="0"/>
              </a:rPr>
              <a:t>Winston &amp; Strawn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1400" dirty="0" err="1">
                <a:latin typeface="Helvetica" panose="020B0604020202030204" pitchFamily="34" charset="0"/>
                <a:cs typeface="Times New Roman" pitchFamily="18" charset="0"/>
              </a:rPr>
              <a:t>Dentons</a:t>
            </a:r>
            <a:endParaRPr lang="en-US" sz="1400" dirty="0">
              <a:latin typeface="Helvetica" panose="020B0604020202030204" pitchFamily="34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latin typeface="Helvetica" panose="020B0604020202030204" pitchFamily="34" charset="0"/>
                <a:cs typeface="Times New Roman" pitchFamily="18" charset="0"/>
              </a:rPr>
              <a:t>Winsted PC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latin typeface="Helvetica" panose="020B0604020202030204" pitchFamily="34" charset="0"/>
                <a:cs typeface="Times New Roman" pitchFamily="18" charset="0"/>
              </a:rPr>
              <a:t>Guangzhou </a:t>
            </a:r>
            <a:r>
              <a:rPr lang="en-US" sz="1400" dirty="0" err="1">
                <a:latin typeface="Helvetica" panose="020B0604020202030204" pitchFamily="34" charset="0"/>
                <a:cs typeface="Times New Roman" pitchFamily="18" charset="0"/>
              </a:rPr>
              <a:t>Huaxue</a:t>
            </a:r>
            <a:r>
              <a:rPr lang="en-US" sz="1400" dirty="0">
                <a:latin typeface="Helvetica" panose="020B0604020202030204" pitchFamily="34" charset="0"/>
                <a:cs typeface="Times New Roman" pitchFamily="18" charset="0"/>
              </a:rPr>
              <a:t> Intellectual Property Agency Co.</a:t>
            </a:r>
          </a:p>
          <a:p>
            <a:pPr>
              <a:defRPr/>
            </a:pPr>
            <a:endParaRPr lang="en-US" sz="1400" dirty="0">
              <a:latin typeface="Helvetica" panose="020B0604020202030204" pitchFamily="34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MX" sz="1400" dirty="0">
                <a:latin typeface="Helvetica" panose="020B0604020202030204" pitchFamily="34" charset="0"/>
                <a:cs typeface="Times New Roman" pitchFamily="18" charset="0"/>
              </a:rPr>
              <a:t>De esta forma podemos ofrecer a nuestros clientes asesoría en los principales países de los cinco continentes. </a:t>
            </a:r>
            <a:endParaRPr lang="es-MX" sz="1400" dirty="0">
              <a:latin typeface="Helvetica" panose="020B0604020202030204" pitchFamily="34" charset="0"/>
            </a:endParaRPr>
          </a:p>
          <a:p>
            <a:endParaRPr lang="es-MX" dirty="0">
              <a:latin typeface="Helvetica" panose="020B0604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011763" cy="706090"/>
          </a:xfrm>
        </p:spPr>
        <p:txBody>
          <a:bodyPr/>
          <a:lstStyle/>
          <a:p>
            <a:r>
              <a:rPr lang="es-MX" sz="2400" dirty="0"/>
              <a:t>Alianzas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38" y="1772816"/>
            <a:ext cx="1085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68" y="3711308"/>
            <a:ext cx="884312" cy="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16143"/>
            <a:ext cx="3168352" cy="44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94810"/>
            <a:ext cx="1676399" cy="41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8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4250432" cy="4374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También tenemos alianzas estratégicas en América, Europa y Asia con:</a:t>
            </a:r>
          </a:p>
          <a:p>
            <a:endParaRPr lang="es-MX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MX" dirty="0"/>
              <a:t>Fondos de Inversiones Internacionales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dirty="0"/>
              <a:t>Grupos de Inversionistas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dirty="0"/>
              <a:t>Grupos Empresariales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Ya que somos una fuente natural de creación de negocios y generación de sinergias entre nuestros clientes.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88640"/>
            <a:ext cx="5618584" cy="778098"/>
          </a:xfrm>
        </p:spPr>
        <p:txBody>
          <a:bodyPr/>
          <a:lstStyle/>
          <a:p>
            <a:r>
              <a:rPr lang="es-MX" sz="2400" dirty="0"/>
              <a:t>Alianzas</a:t>
            </a:r>
          </a:p>
        </p:txBody>
      </p:sp>
      <p:pic>
        <p:nvPicPr>
          <p:cNvPr id="5" name="Picture 10" descr="C:\Users\Administrador.KFRICH\Pictures\2013-09-27\20130719_1713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1690464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7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dirty="0"/>
              <a:t>S.G. Duque Don Kristian Frich Martínez de Velasco de Silkeborg</a:t>
            </a:r>
          </a:p>
          <a:p>
            <a:endParaRPr lang="es-MX" dirty="0"/>
          </a:p>
          <a:p>
            <a:r>
              <a:rPr lang="es-MX" dirty="0"/>
              <a:t>José Luis de la Torre Dávila</a:t>
            </a:r>
          </a:p>
          <a:p>
            <a:endParaRPr lang="es-MX" dirty="0"/>
          </a:p>
          <a:p>
            <a:r>
              <a:rPr lang="es-MX" dirty="0"/>
              <a:t>Sergio Aguilar Álvarez</a:t>
            </a:r>
          </a:p>
          <a:p>
            <a:endParaRPr lang="es-MX" dirty="0"/>
          </a:p>
          <a:p>
            <a:r>
              <a:rPr lang="es-MX" dirty="0"/>
              <a:t>Gustavo Aviña Zavala</a:t>
            </a:r>
          </a:p>
          <a:p>
            <a:endParaRPr lang="es-MX" dirty="0"/>
          </a:p>
          <a:p>
            <a:r>
              <a:rPr lang="es-MX" dirty="0" err="1"/>
              <a:t>Ging</a:t>
            </a:r>
            <a:r>
              <a:rPr lang="es-MX" dirty="0"/>
              <a:t> </a:t>
            </a:r>
            <a:r>
              <a:rPr lang="es-MX" dirty="0" err="1"/>
              <a:t>Kuo</a:t>
            </a:r>
            <a:r>
              <a:rPr lang="es-MX" dirty="0"/>
              <a:t> Long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6266656" cy="850106"/>
          </a:xfrm>
        </p:spPr>
        <p:txBody>
          <a:bodyPr/>
          <a:lstStyle/>
          <a:p>
            <a:r>
              <a:rPr lang="es-MX" sz="2400" dirty="0" err="1"/>
              <a:t>sOCIOS</a:t>
            </a:r>
            <a:endParaRPr lang="es-MX" sz="2400" dirty="0"/>
          </a:p>
        </p:txBody>
      </p:sp>
      <p:pic>
        <p:nvPicPr>
          <p:cNvPr id="5" name="Picture 2" descr="C:\Users\Administrador.KFRICH\Pictures\Abogados 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24903"/>
            <a:ext cx="3733800" cy="16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9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970952"/>
            <a:ext cx="3178696" cy="4896544"/>
          </a:xfrm>
        </p:spPr>
        <p:txBody>
          <a:bodyPr>
            <a:noAutofit/>
          </a:bodyPr>
          <a:lstStyle/>
          <a:p>
            <a:endParaRPr lang="es-MX" altLang="es-MX" sz="1100" dirty="0">
              <a:latin typeface="Helvetica" panose="020B0604020202030204" pitchFamily="34" charset="0"/>
            </a:endParaRPr>
          </a:p>
          <a:p>
            <a:r>
              <a:rPr lang="es-MX" altLang="es-MX" sz="1100" dirty="0">
                <a:latin typeface="Helvetica" panose="020B0604020202030204" pitchFamily="34" charset="0"/>
              </a:rPr>
              <a:t>Acciones Colectivas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Aeronáutico &amp; Aeroespacial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Agrícola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Agrario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Amparos</a:t>
            </a:r>
          </a:p>
          <a:p>
            <a:r>
              <a:rPr lang="es-MX" sz="1100" dirty="0">
                <a:latin typeface="Helvetica" panose="020B0604020202030204" pitchFamily="34" charset="0"/>
              </a:rPr>
              <a:t>Asociaciones Público Privadas (APP – PPP)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Arbitraje (internacional, corporativo y mercantil)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Bancario y Sistema Financiero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Bancos Centrales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Bursátil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Cabildeo</a:t>
            </a:r>
          </a:p>
          <a:p>
            <a:r>
              <a:rPr lang="es-MX" altLang="es-MX" sz="1100" dirty="0" err="1">
                <a:latin typeface="Helvetica" panose="020B0604020202030204" pitchFamily="34" charset="0"/>
              </a:rPr>
              <a:t>CKDs</a:t>
            </a:r>
            <a:r>
              <a:rPr lang="es-MX" altLang="es-MX" sz="1100" dirty="0">
                <a:latin typeface="Helvetica" panose="020B0604020202030204" pitchFamily="34" charset="0"/>
              </a:rPr>
              <a:t> y FIBRAS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Comercio Internacional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Competencia Económica y Comercio 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Contratación con el Sector Público</a:t>
            </a:r>
          </a:p>
          <a:p>
            <a:endParaRPr lang="es-MX" altLang="es-MX" sz="1100" dirty="0">
              <a:latin typeface="Helvetica" panose="020B0604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39481" y="909854"/>
            <a:ext cx="4038600" cy="4967418"/>
          </a:xfrm>
        </p:spPr>
        <p:txBody>
          <a:bodyPr>
            <a:noAutofit/>
          </a:bodyPr>
          <a:lstStyle/>
          <a:p>
            <a:endParaRPr lang="es-MX" altLang="es-MX" sz="1100" dirty="0">
              <a:latin typeface="Helvetica" panose="020B0604020202030204" pitchFamily="34" charset="0"/>
            </a:endParaRPr>
          </a:p>
          <a:p>
            <a:r>
              <a:rPr lang="es-MX" altLang="es-MX" sz="1100" dirty="0">
                <a:latin typeface="Helvetica" panose="020B0604020202030204" pitchFamily="34" charset="0"/>
              </a:rPr>
              <a:t>Cumplimiento con Leyes extranjeras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Criptomonedas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Derecho Administrativo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Derecho Corporativo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Derecho de Medios de Comunicación y Publicidad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Derecho del Entretenimiento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Derecho Informático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Derecho Internacional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Derecho Mercantil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Energía (Electricidad, Petróleo y Gas)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Entidades Financieras Reguladas y</a:t>
            </a:r>
          </a:p>
          <a:p>
            <a:pPr marL="0" indent="0">
              <a:buNone/>
            </a:pPr>
            <a:r>
              <a:rPr lang="es-MX" altLang="es-MX" sz="1100" dirty="0">
                <a:latin typeface="Helvetica" panose="020B0604020202030204" pitchFamily="34" charset="0"/>
              </a:rPr>
              <a:t>        No Reguladas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Estructuraciones Financieras y Créditos (financiamientos corporativos en  general, financiamiento de proyectos, financiamiento garantizado, arrendamientos, factorajes)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Fideicomisos </a:t>
            </a:r>
          </a:p>
          <a:p>
            <a:r>
              <a:rPr lang="es-MX" altLang="es-MX" sz="1100" dirty="0">
                <a:latin typeface="Helvetica" panose="020B0604020202030204" pitchFamily="34" charset="0"/>
              </a:rPr>
              <a:t>Fiscal (Nacional e Internacional)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27"/>
            <a:ext cx="6779096" cy="706090"/>
          </a:xfrm>
        </p:spPr>
        <p:txBody>
          <a:bodyPr>
            <a:normAutofit/>
          </a:bodyPr>
          <a:lstStyle/>
          <a:p>
            <a:r>
              <a:rPr lang="es-MX" sz="2400" dirty="0">
                <a:latin typeface="Helvetica" panose="020B0604020202030204" pitchFamily="34" charset="0"/>
              </a:rPr>
              <a:t>Áreas de Especialización</a:t>
            </a:r>
          </a:p>
        </p:txBody>
      </p:sp>
      <p:pic>
        <p:nvPicPr>
          <p:cNvPr id="5122" name="Picture 2" descr="C:\Users\Administrador.KFRICH\Pictures\Ajedrez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119486"/>
            <a:ext cx="1809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8"/>
          <p:cNvSpPr/>
          <p:nvPr/>
        </p:nvSpPr>
        <p:spPr>
          <a:xfrm>
            <a:off x="755577" y="5949280"/>
            <a:ext cx="7760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1200" b="1" i="0" u="none" strike="noStrike" cap="none" normalizeH="0" baseline="0" dirty="0" err="1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Since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 1997</a:t>
            </a:r>
            <a:r>
              <a:rPr lang="es-MX" altLang="es-MX" sz="1200" b="1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 /  20Th. </a:t>
            </a:r>
            <a:r>
              <a:rPr lang="es-MX" altLang="es-MX" sz="1200" b="1" dirty="0" err="1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Anniversary</a:t>
            </a: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sz="1400" b="1" dirty="0">
                <a:solidFill>
                  <a:srgbClr val="C00000"/>
                </a:solidFill>
              </a:rPr>
              <a:t>F</a:t>
            </a:r>
            <a:r>
              <a:rPr lang="es-MX" sz="1200" b="1" dirty="0">
                <a:solidFill>
                  <a:srgbClr val="C00000"/>
                </a:solidFill>
              </a:rPr>
              <a:t>RICH </a:t>
            </a:r>
            <a:r>
              <a:rPr lang="es-MX" sz="1400" b="1" dirty="0">
                <a:solidFill>
                  <a:srgbClr val="C00000"/>
                </a:solidFill>
              </a:rPr>
              <a:t>M</a:t>
            </a:r>
            <a:r>
              <a:rPr lang="es-MX" sz="1200" b="1" dirty="0">
                <a:solidFill>
                  <a:srgbClr val="C00000"/>
                </a:solidFill>
              </a:rPr>
              <a:t>ARTÍNEZ DE </a:t>
            </a:r>
            <a:r>
              <a:rPr lang="es-MX" sz="1400" b="1" dirty="0">
                <a:solidFill>
                  <a:srgbClr val="C00000"/>
                </a:solidFill>
              </a:rPr>
              <a:t>V</a:t>
            </a:r>
            <a:r>
              <a:rPr lang="es-MX" sz="1200" b="1" dirty="0">
                <a:solidFill>
                  <a:srgbClr val="C00000"/>
                </a:solidFill>
              </a:rPr>
              <a:t>ELASCO Y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SOCIADOS,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BOGADOS, </a:t>
            </a:r>
            <a:r>
              <a:rPr lang="es-MX" sz="1400" b="1" dirty="0">
                <a:solidFill>
                  <a:srgbClr val="C00000"/>
                </a:solidFill>
              </a:rPr>
              <a:t>A</a:t>
            </a:r>
            <a:r>
              <a:rPr lang="es-MX" sz="1200" b="1" dirty="0">
                <a:solidFill>
                  <a:srgbClr val="C00000"/>
                </a:solidFill>
              </a:rPr>
              <a:t>TTORNEYS AT </a:t>
            </a:r>
            <a:r>
              <a:rPr lang="es-MX" sz="1400" b="1" dirty="0">
                <a:solidFill>
                  <a:srgbClr val="C00000"/>
                </a:solidFill>
              </a:rPr>
              <a:t>L</a:t>
            </a:r>
            <a:r>
              <a:rPr lang="es-MX" sz="1200" b="1" dirty="0">
                <a:solidFill>
                  <a:srgbClr val="C00000"/>
                </a:solidFill>
              </a:rPr>
              <a:t>AW, S.C.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rgbClr val="A87B4F"/>
                </a:solidFill>
                <a:effectLst/>
                <a:latin typeface="Helvetica" pitchFamily="34" charset="0"/>
                <a:ea typeface="ヒラギノ角ゴ Pro W3"/>
                <a:cs typeface="Times New Roman" pitchFamily="18" charset="0"/>
              </a:rPr>
              <a:t>Tels. &amp; Fax: (52) (55) </a:t>
            </a: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ea typeface="ヒラギノ角ゴ Pro W3"/>
                <a:cs typeface="Times New Roman" pitchFamily="18" charset="0"/>
              </a:rPr>
              <a:t>4593-4590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rgbClr val="A87B4F"/>
              </a:solidFill>
              <a:effectLst/>
              <a:latin typeface="Helvetica" pitchFamily="34" charset="0"/>
              <a:ea typeface="ヒラギノ角ゴ Pro W3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675" algn="l"/>
                <a:tab pos="2806700" algn="ctr"/>
              </a:tabLst>
            </a:pPr>
            <a:r>
              <a:rPr lang="es-MX" altLang="es-MX" sz="900" dirty="0">
                <a:solidFill>
                  <a:srgbClr val="A87B4F"/>
                </a:solidFill>
                <a:latin typeface="Helvetica" pitchFamily="34" charset="0"/>
                <a:cs typeface="Times New Roman" pitchFamily="18" charset="0"/>
              </a:rPr>
              <a:t>www.fmvabogados.com.mx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4949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2699</TotalTime>
  <Words>1946</Words>
  <Application>Microsoft Office PowerPoint</Application>
  <PresentationFormat>Presentación en pantalla (4:3)</PresentationFormat>
  <Paragraphs>295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Helvetica</vt:lpstr>
      <vt:lpstr>Times New Roman</vt:lpstr>
      <vt:lpstr>Wingdings</vt:lpstr>
      <vt:lpstr>ヒラギノ角ゴ Pro W3</vt:lpstr>
      <vt:lpstr>Horizon</vt:lpstr>
      <vt:lpstr>Presentación de PowerPoint</vt:lpstr>
      <vt:lpstr>Presentación de PowerPoint</vt:lpstr>
      <vt:lpstr>Nuestra misión</vt:lpstr>
      <vt:lpstr>Presentación de PowerPoint</vt:lpstr>
      <vt:lpstr>Presentación de PowerPoint</vt:lpstr>
      <vt:lpstr>Alianzas</vt:lpstr>
      <vt:lpstr>Alianzas</vt:lpstr>
      <vt:lpstr>sOCIOS</vt:lpstr>
      <vt:lpstr>Áreas de Especialización</vt:lpstr>
      <vt:lpstr>Áreas de Especialización</vt:lpstr>
      <vt:lpstr>Sectores e Industrias</vt:lpstr>
      <vt:lpstr>Clientes Algunos de los Principales Clientes que tenemos el Honor y de Asesorar, Representar y Defender son:</vt:lpstr>
      <vt:lpstr>Clientes</vt:lpstr>
      <vt:lpstr>Alguno de los casos más destacados que tenemos el honor de estar asesorando, representado y defendiendo actualmente son: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Frich</dc:creator>
  <cp:lastModifiedBy>Kristian Frich</cp:lastModifiedBy>
  <cp:revision>91</cp:revision>
  <dcterms:created xsi:type="dcterms:W3CDTF">2013-12-10T22:41:05Z</dcterms:created>
  <dcterms:modified xsi:type="dcterms:W3CDTF">2018-04-02T21:52:06Z</dcterms:modified>
</cp:coreProperties>
</file>