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57" r:id="rId3"/>
    <p:sldId id="271" r:id="rId4"/>
    <p:sldId id="263" r:id="rId5"/>
    <p:sldId id="269" r:id="rId6"/>
    <p:sldId id="258" r:id="rId7"/>
    <p:sldId id="270" r:id="rId8"/>
    <p:sldId id="273" r:id="rId9"/>
    <p:sldId id="259" r:id="rId10"/>
    <p:sldId id="268" r:id="rId11"/>
    <p:sldId id="265" r:id="rId12"/>
    <p:sldId id="260" r:id="rId13"/>
    <p:sldId id="267" r:id="rId14"/>
    <p:sldId id="272" r:id="rId15"/>
    <p:sldId id="274" r:id="rId16"/>
    <p:sldId id="261" r:id="rId17"/>
    <p:sldId id="266" r:id="rId18"/>
    <p:sldId id="262"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F6CE8-14A2-411A-A90F-08FA59B88C70}" type="datetimeFigureOut">
              <a:rPr lang="es-MX" smtClean="0"/>
              <a:t>02/04/2018</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05F0E-7F1D-453A-A40A-C98A1D0AB2DB}" type="slidenum">
              <a:rPr lang="es-MX" smtClean="0"/>
              <a:t>‹Nº›</a:t>
            </a:fld>
            <a:endParaRPr lang="es-MX"/>
          </a:p>
        </p:txBody>
      </p:sp>
    </p:spTree>
    <p:extLst>
      <p:ext uri="{BB962C8B-B14F-4D97-AF65-F5344CB8AC3E}">
        <p14:creationId xmlns:p14="http://schemas.microsoft.com/office/powerpoint/2010/main" val="78652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5505F0E-7F1D-453A-A40A-C98A1D0AB2DB}" type="slidenum">
              <a:rPr lang="es-MX" smtClean="0"/>
              <a:t>1</a:t>
            </a:fld>
            <a:endParaRPr lang="es-MX"/>
          </a:p>
        </p:txBody>
      </p:sp>
    </p:spTree>
    <p:extLst>
      <p:ext uri="{BB962C8B-B14F-4D97-AF65-F5344CB8AC3E}">
        <p14:creationId xmlns:p14="http://schemas.microsoft.com/office/powerpoint/2010/main" val="1726331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EC09E88-9685-4D85-B01E-CBCB1BAC5006}" type="datetimeFigureOut">
              <a:rPr lang="es-MX" smtClean="0"/>
              <a:t>02/04/2018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13F86D-FB67-4F89-931E-22F17DAAB7A6}" type="slidenum">
              <a:rPr lang="es-MX" smtClean="0"/>
              <a:t>‹Nº›</a:t>
            </a:fld>
            <a:endParaRPr lang="es-MX"/>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09E88-9685-4D85-B01E-CBCB1BAC5006}" type="datetimeFigureOut">
              <a:rPr lang="es-MX" smtClean="0"/>
              <a:t>02/04/2018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09E88-9685-4D85-B01E-CBCB1BAC5006}" type="datetimeFigureOut">
              <a:rPr lang="es-MX" smtClean="0"/>
              <a:t>02/04/2018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EC09E88-9685-4D85-B01E-CBCB1BAC5006}" type="datetimeFigureOut">
              <a:rPr lang="es-MX" smtClean="0"/>
              <a:t>02/04/2018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13F86D-FB67-4F89-931E-22F17DAAB7A6}" type="slidenum">
              <a:rPr lang="es-MX" smtClean="0"/>
              <a:t>‹Nº›</a:t>
            </a:fld>
            <a:endParaRPr lang="es-MX"/>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C09E88-9685-4D85-B01E-CBCB1BAC5006}" type="datetimeFigureOut">
              <a:rPr lang="es-MX" smtClean="0"/>
              <a:t>02/04/2018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FEC09E88-9685-4D85-B01E-CBCB1BAC5006}" type="datetimeFigureOut">
              <a:rPr lang="es-MX" smtClean="0"/>
              <a:t>02/04/2018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EC09E88-9685-4D85-B01E-CBCB1BAC5006}" type="datetimeFigureOut">
              <a:rPr lang="es-MX" smtClean="0"/>
              <a:t>02/04/2018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C09E88-9685-4D85-B01E-CBCB1BAC5006}" type="datetimeFigureOut">
              <a:rPr lang="es-MX" smtClean="0"/>
              <a:t>02/04/2018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09E88-9685-4D85-B01E-CBCB1BAC5006}" type="datetimeFigureOut">
              <a:rPr lang="es-MX" smtClean="0"/>
              <a:t>02/04/2018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C09E88-9685-4D85-B01E-CBCB1BAC5006}" type="datetimeFigureOut">
              <a:rPr lang="es-MX" smtClean="0"/>
              <a:t>02/04/2018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C09E88-9685-4D85-B01E-CBCB1BAC5006}" type="datetimeFigureOut">
              <a:rPr lang="es-MX" smtClean="0"/>
              <a:t>02/04/2018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713F86D-FB67-4F89-931E-22F17DAAB7A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EC09E88-9685-4D85-B01E-CBCB1BAC5006}" type="datetimeFigureOut">
              <a:rPr lang="es-MX" smtClean="0"/>
              <a:t>02/04/2018</a:t>
            </a:fld>
            <a:endParaRPr lang="es-MX"/>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MX"/>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713F86D-FB67-4F89-931E-22F17DAAB7A6}"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mx/url?sa=i&amp;rct=j&amp;q=&amp;esrc=s&amp;frm=1&amp;source=images&amp;cd=&amp;cad=rja&amp;docid=XPqmAPtdZ7RnEM&amp;tbnid=sOuMFECoLcpQnM:&amp;ved=0CAUQjRw&amp;url=http://tusabogadosencasa.com/&amp;ei=BNynUuoR5YDbBdbKgaAO&amp;psig=AFQjCNHT2i77nVYUpd07zqX2XbIfRIHf1A&amp;ust=1386818945034321"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mx/url?sa=i&amp;rct=j&amp;q=&amp;esrc=s&amp;frm=1&amp;source=images&amp;cd=&amp;cad=rja&amp;docid=VchUAnKD7RefXM&amp;tbnid=ri2rjL2D87lKmM:&amp;ved=0CAUQjRw&amp;url=http://www.navascusiblog.com/2011_04_01_archive.html&amp;ei=LOGnUrPsBeeX2QXJ_4GQAQ&amp;psig=AFQjCNHT2i77nVYUpd07zqX2XbIfRIHf1A&amp;ust=1386818945034321"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mx/url?sa=i&amp;rct=j&amp;q=&amp;esrc=s&amp;frm=1&amp;source=images&amp;cd=&amp;cad=rja&amp;docid=YexKOaJvp38vxM&amp;tbnid=d2hc2kIaXmM2yM:&amp;ved=0CAUQjRw&amp;url=http://rsmabogados.com/despacho.html&amp;ei=19qnUrCuJIP42QXFtIG4Cg&amp;psig=AFQjCNEtt0vnbOzNEdmpH8q152EhMFgYIA&amp;ust=1386818602354504"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fmvabogados.com.mx/" TargetMode="External"/><Relationship Id="rId2" Type="http://schemas.openxmlformats.org/officeDocument/2006/relationships/hyperlink" Target="mailto:kfrich@fmvabogados.com.mx"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1052736"/>
            <a:ext cx="2969741" cy="2333600"/>
          </a:xfrm>
          <a:prstGeom prst="rect">
            <a:avLst/>
          </a:prstGeom>
          <a:noFill/>
          <a:ln>
            <a:noFill/>
          </a:ln>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cxnSp>
        <p:nvCxnSpPr>
          <p:cNvPr id="6" name="Straight Connector 5"/>
          <p:cNvCxnSpPr>
            <a:cxnSpLocks noChangeShapeType="1"/>
          </p:cNvCxnSpPr>
          <p:nvPr/>
        </p:nvCxnSpPr>
        <p:spPr bwMode="auto">
          <a:xfrm>
            <a:off x="1143635" y="9152890"/>
            <a:ext cx="5955030" cy="0"/>
          </a:xfrm>
          <a:prstGeom prst="line">
            <a:avLst/>
          </a:prstGeom>
          <a:noFill/>
          <a:ln w="38100" cap="flat">
            <a:solidFill>
              <a:srgbClr val="7A0412"/>
            </a:solidFill>
            <a:prstDash val="solid"/>
            <a:miter lim="800000"/>
            <a:headEnd/>
            <a:tailEnd/>
          </a:ln>
          <a:extLst>
            <a:ext uri="{909E8E84-426E-40DD-AFC4-6F175D3DCCD1}">
              <a14:hiddenFill xmlns:a14="http://schemas.microsoft.com/office/drawing/2010/main">
                <a:noFill/>
              </a14:hiddenFill>
            </a:ext>
          </a:extLst>
        </p:spPr>
      </p:cxnSp>
      <p:sp>
        <p:nvSpPr>
          <p:cNvPr id="8" name="Content Placeholder 4"/>
          <p:cNvSpPr txBox="1">
            <a:spLocks/>
          </p:cNvSpPr>
          <p:nvPr/>
        </p:nvSpPr>
        <p:spPr>
          <a:xfrm>
            <a:off x="609600" y="3501008"/>
            <a:ext cx="7924800" cy="2098576"/>
          </a:xfrm>
          <a:prstGeom prst="rect">
            <a:avLst/>
          </a:prstGeom>
        </p:spPr>
        <p:txBody>
          <a:bodyPr>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lnSpc>
                <a:spcPct val="200000"/>
              </a:lnSpc>
              <a:buFont typeface="Arial" pitchFamily="34" charset="0"/>
              <a:buNone/>
            </a:pPr>
            <a:r>
              <a:rPr lang="es-MX" sz="2800" b="1" dirty="0">
                <a:solidFill>
                  <a:srgbClr val="C00000"/>
                </a:solidFill>
              </a:rPr>
              <a:t>FRICH MARTÍNEZ DE VELASCO Y ASOCIADOS ABOGADOS, ATTORNEYS AT LAW</a:t>
            </a:r>
          </a:p>
        </p:txBody>
      </p:sp>
      <p:sp>
        <p:nvSpPr>
          <p:cNvPr id="10" name="Rectangle 9"/>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kumimoji="0" lang="es-MX" altLang="es-MX" sz="1200" b="1" i="0" u="none" strike="noStrike" cap="none" normalizeH="0" baseline="0" dirty="0" err="1">
                <a:ln>
                  <a:noFill/>
                </a:ln>
                <a:solidFill>
                  <a:srgbClr val="A87B4F"/>
                </a:solidFill>
                <a:effectLst/>
                <a:latin typeface="Helvetica" pitchFamily="34" charset="0"/>
                <a:ea typeface="ヒラギノ角ゴ Pro W3"/>
                <a:cs typeface="Times New Roman" pitchFamily="18" charset="0"/>
              </a:rPr>
              <a:t>Since</a:t>
            </a:r>
            <a:r>
              <a:rPr kumimoji="0" lang="es-MX" altLang="es-MX" sz="1200" b="1" i="0" u="none" strike="noStrike" cap="none" normalizeH="0" baseline="0" dirty="0">
                <a:ln>
                  <a:noFill/>
                </a:ln>
                <a:solidFill>
                  <a:srgbClr val="A87B4F"/>
                </a:solidFill>
                <a:effectLst/>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kumimoji="0" lang="es-MX" altLang="es-MX" sz="900" b="0" i="0" u="none" strike="noStrike" cap="none" normalizeH="0" baseline="0" dirty="0">
                <a:ln>
                  <a:noFill/>
                </a:ln>
                <a:solidFill>
                  <a:srgbClr val="A87B4F"/>
                </a:solidFill>
                <a:effectLst/>
                <a:latin typeface="Helvetica" pitchFamily="34" charset="0"/>
                <a:ea typeface="ヒラギノ角ゴ Pro W3"/>
                <a:cs typeface="Times New Roman" pitchFamily="18" charset="0"/>
              </a:rPr>
              <a:t>Tels. &amp; Fax: (52) (55) </a:t>
            </a:r>
            <a:r>
              <a:rPr lang="es-MX" altLang="es-MX" sz="900" dirty="0">
                <a:solidFill>
                  <a:srgbClr val="A87B4F"/>
                </a:solidFill>
                <a:latin typeface="Helvetica" pitchFamily="34" charset="0"/>
                <a:ea typeface="ヒラギノ角ゴ Pro W3"/>
                <a:cs typeface="Times New Roman" pitchFamily="18" charset="0"/>
              </a:rPr>
              <a:t>4593-4590</a:t>
            </a:r>
            <a:endParaRPr kumimoji="0" lang="es-MX" altLang="es-MX" sz="900" b="0" i="0" u="none" strike="noStrike" cap="none" normalizeH="0" baseline="0" dirty="0">
              <a:ln>
                <a:noFill/>
              </a:ln>
              <a:solidFill>
                <a:srgbClr val="A87B4F"/>
              </a:solidFill>
              <a:effectLst/>
              <a:latin typeface="Helvetica" pitchFamily="34" charset="0"/>
              <a:ea typeface="ヒラギノ角ゴ Pro W3"/>
              <a:cs typeface="Times New Roman" pitchFamily="18" charset="0"/>
            </a:endParaRP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2244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124744"/>
            <a:ext cx="3733800" cy="4464496"/>
          </a:xfrm>
        </p:spPr>
        <p:txBody>
          <a:bodyPr>
            <a:noAutofit/>
          </a:bodyPr>
          <a:lstStyle/>
          <a:p>
            <a:pPr>
              <a:defRPr/>
            </a:pPr>
            <a:endParaRPr lang="en-US" sz="1400" dirty="0">
              <a:latin typeface="Helvetica" panose="020B0604020202030204" pitchFamily="34" charset="0"/>
            </a:endParaRPr>
          </a:p>
          <a:p>
            <a:pPr>
              <a:defRPr/>
            </a:pPr>
            <a:r>
              <a:rPr lang="en-US" sz="1400" dirty="0">
                <a:latin typeface="Helvetica" panose="020B0604020202030204" pitchFamily="34" charset="0"/>
              </a:rPr>
              <a:t>Intellectual Property</a:t>
            </a:r>
          </a:p>
          <a:p>
            <a:r>
              <a:rPr lang="en-US" sz="1400" dirty="0">
                <a:latin typeface="Helvetica" panose="020B0604020202030204" pitchFamily="34" charset="0"/>
              </a:rPr>
              <a:t>International Estate Planning</a:t>
            </a:r>
          </a:p>
          <a:p>
            <a:pPr>
              <a:defRPr/>
            </a:pPr>
            <a:r>
              <a:rPr lang="es-MX" sz="1400" dirty="0" err="1">
                <a:latin typeface="Helvetica" panose="020B0604020202030204" pitchFamily="34" charset="0"/>
              </a:rPr>
              <a:t>Investment</a:t>
            </a:r>
            <a:r>
              <a:rPr lang="es-MX" sz="1400" dirty="0">
                <a:latin typeface="Helvetica" panose="020B0604020202030204" pitchFamily="34" charset="0"/>
              </a:rPr>
              <a:t> Trust Real Estate (FIBRAS)</a:t>
            </a:r>
            <a:endParaRPr lang="en-US" sz="1400" dirty="0">
              <a:latin typeface="Helvetica" panose="020B0604020202030204" pitchFamily="34" charset="0"/>
            </a:endParaRPr>
          </a:p>
          <a:p>
            <a:pPr>
              <a:defRPr/>
            </a:pPr>
            <a:r>
              <a:rPr lang="en-US" sz="1400" dirty="0">
                <a:latin typeface="Helvetica" panose="020B0604020202030204" pitchFamily="34" charset="0"/>
              </a:rPr>
              <a:t>Investment Funds</a:t>
            </a:r>
          </a:p>
          <a:p>
            <a:r>
              <a:rPr lang="en-US" sz="1400" dirty="0">
                <a:latin typeface="Helvetica" panose="020B0604020202030204" pitchFamily="34" charset="0"/>
              </a:rPr>
              <a:t>Lobbying</a:t>
            </a:r>
          </a:p>
          <a:p>
            <a:pPr>
              <a:defRPr/>
            </a:pPr>
            <a:r>
              <a:rPr lang="en-US" sz="1400" dirty="0">
                <a:latin typeface="Helvetica" panose="020B0604020202030204" pitchFamily="34" charset="0"/>
              </a:rPr>
              <a:t>Mergers and Acquisitions</a:t>
            </a:r>
          </a:p>
          <a:p>
            <a:pPr>
              <a:defRPr/>
            </a:pPr>
            <a:r>
              <a:rPr lang="en-US" sz="1400" dirty="0">
                <a:latin typeface="Helvetica" panose="020B0604020202030204" pitchFamily="34" charset="0"/>
              </a:rPr>
              <a:t>Mining</a:t>
            </a:r>
          </a:p>
          <a:p>
            <a:pPr>
              <a:defRPr/>
            </a:pPr>
            <a:r>
              <a:rPr lang="en-US" sz="1400" dirty="0">
                <a:latin typeface="Helvetica" panose="020B0604020202030204" pitchFamily="34" charset="0"/>
              </a:rPr>
              <a:t>Natural Resources</a:t>
            </a:r>
          </a:p>
          <a:p>
            <a:pPr>
              <a:defRPr/>
            </a:pPr>
            <a:r>
              <a:rPr lang="en-US" sz="1400" dirty="0">
                <a:latin typeface="Helvetica" panose="020B0604020202030204" pitchFamily="34" charset="0"/>
              </a:rPr>
              <a:t>Negotiations with Governments</a:t>
            </a:r>
          </a:p>
          <a:p>
            <a:pPr>
              <a:defRPr/>
            </a:pPr>
            <a:r>
              <a:rPr lang="en-US" sz="1400" dirty="0">
                <a:latin typeface="Helvetica" panose="020B0604020202030204" pitchFamily="34" charset="0"/>
              </a:rPr>
              <a:t>Negotiations with Companies</a:t>
            </a:r>
            <a:endParaRPr lang="es-MX" sz="1400" dirty="0">
              <a:latin typeface="Helvetica" panose="020B0604020202030204" pitchFamily="34" charset="0"/>
            </a:endParaRPr>
          </a:p>
          <a:p>
            <a:pPr>
              <a:defRPr/>
            </a:pPr>
            <a:r>
              <a:rPr lang="en-US" sz="1400" dirty="0">
                <a:latin typeface="Helvetica" panose="020B0604020202030204" pitchFamily="34" charset="0"/>
              </a:rPr>
              <a:t>Ports</a:t>
            </a:r>
          </a:p>
          <a:p>
            <a:pPr>
              <a:defRPr/>
            </a:pPr>
            <a:r>
              <a:rPr lang="en-US" sz="1400" dirty="0">
                <a:latin typeface="Helvetica" panose="020B0604020202030204" pitchFamily="34" charset="0"/>
              </a:rPr>
              <a:t>Public Private Partnerships (PPP)</a:t>
            </a:r>
          </a:p>
        </p:txBody>
      </p:sp>
      <p:sp>
        <p:nvSpPr>
          <p:cNvPr id="3" name="Content Placeholder 2"/>
          <p:cNvSpPr>
            <a:spLocks noGrp="1"/>
          </p:cNvSpPr>
          <p:nvPr>
            <p:ph sz="quarter" idx="14"/>
          </p:nvPr>
        </p:nvSpPr>
        <p:spPr>
          <a:xfrm>
            <a:off x="4572000" y="1196752"/>
            <a:ext cx="3733800" cy="4608512"/>
          </a:xfrm>
        </p:spPr>
        <p:txBody>
          <a:bodyPr>
            <a:normAutofit/>
          </a:bodyPr>
          <a:lstStyle/>
          <a:p>
            <a:pPr>
              <a:defRPr/>
            </a:pPr>
            <a:endParaRPr lang="en-US" sz="1400" dirty="0">
              <a:latin typeface="Helvetica" panose="020B0604020202030204" pitchFamily="34" charset="0"/>
            </a:endParaRPr>
          </a:p>
          <a:p>
            <a:pPr>
              <a:defRPr/>
            </a:pPr>
            <a:r>
              <a:rPr lang="en-US" sz="1400" dirty="0">
                <a:latin typeface="Helvetica" panose="020B0604020202030204" pitchFamily="34" charset="0"/>
              </a:rPr>
              <a:t>Real Estate</a:t>
            </a:r>
          </a:p>
          <a:p>
            <a:pPr>
              <a:defRPr/>
            </a:pPr>
            <a:r>
              <a:rPr lang="en-US" sz="1400" dirty="0">
                <a:latin typeface="Helvetica" panose="020B0604020202030204" pitchFamily="34" charset="0"/>
              </a:rPr>
              <a:t>Regulated and Unregulated Financial Entities</a:t>
            </a:r>
          </a:p>
          <a:p>
            <a:pPr>
              <a:defRPr/>
            </a:pPr>
            <a:r>
              <a:rPr lang="en-US" sz="1400" dirty="0">
                <a:latin typeface="Helvetica" panose="020B0604020202030204" pitchFamily="34" charset="0"/>
              </a:rPr>
              <a:t>Restructuring</a:t>
            </a:r>
          </a:p>
          <a:p>
            <a:pPr>
              <a:defRPr/>
            </a:pPr>
            <a:r>
              <a:rPr lang="en-US" sz="1400" dirty="0">
                <a:latin typeface="Helvetica" panose="020B0604020202030204" pitchFamily="34" charset="0"/>
              </a:rPr>
              <a:t>Retirement Funds</a:t>
            </a:r>
          </a:p>
          <a:p>
            <a:pPr>
              <a:defRPr/>
            </a:pPr>
            <a:r>
              <a:rPr lang="en-US" sz="1400" dirty="0">
                <a:latin typeface="Helvetica" panose="020B0604020202030204" pitchFamily="34" charset="0"/>
              </a:rPr>
              <a:t>Telecommunications</a:t>
            </a:r>
          </a:p>
          <a:p>
            <a:pPr>
              <a:defRPr/>
            </a:pPr>
            <a:r>
              <a:rPr lang="en-US" sz="1400" dirty="0">
                <a:latin typeface="Helvetica" panose="020B0604020202030204" pitchFamily="34" charset="0"/>
              </a:rPr>
              <a:t>Tourism</a:t>
            </a:r>
          </a:p>
          <a:p>
            <a:pPr>
              <a:defRPr/>
            </a:pPr>
            <a:r>
              <a:rPr lang="en-US" sz="1400" dirty="0">
                <a:latin typeface="Helvetica" panose="020B0604020202030204" pitchFamily="34" charset="0"/>
              </a:rPr>
              <a:t>Transportation</a:t>
            </a:r>
          </a:p>
          <a:p>
            <a:pPr>
              <a:defRPr/>
            </a:pPr>
            <a:r>
              <a:rPr lang="en-US" sz="1400" dirty="0">
                <a:latin typeface="Helvetica" panose="020B0604020202030204" pitchFamily="34" charset="0"/>
              </a:rPr>
              <a:t>Technology</a:t>
            </a:r>
          </a:p>
          <a:p>
            <a:r>
              <a:rPr lang="en-US" sz="1400" dirty="0">
                <a:latin typeface="Helvetica" panose="020B0604020202030204" pitchFamily="34" charset="0"/>
              </a:rPr>
              <a:t>Trusts</a:t>
            </a:r>
          </a:p>
          <a:p>
            <a:pPr marL="0" indent="0">
              <a:buNone/>
              <a:defRPr/>
            </a:pPr>
            <a:endParaRPr lang="es-MX" sz="1600" dirty="0">
              <a:latin typeface="Helvetica" panose="020B0604020202030204" pitchFamily="34" charset="0"/>
            </a:endParaRPr>
          </a:p>
        </p:txBody>
      </p:sp>
      <p:sp>
        <p:nvSpPr>
          <p:cNvPr id="4" name="Title 3"/>
          <p:cNvSpPr>
            <a:spLocks noGrp="1"/>
          </p:cNvSpPr>
          <p:nvPr>
            <p:ph type="title"/>
          </p:nvPr>
        </p:nvSpPr>
        <p:spPr>
          <a:xfrm>
            <a:off x="609600" y="274638"/>
            <a:ext cx="6122640" cy="706090"/>
          </a:xfrm>
        </p:spPr>
        <p:txBody>
          <a:bodyPr/>
          <a:lstStyle/>
          <a:p>
            <a:r>
              <a:rPr lang="en-US" sz="2400" dirty="0">
                <a:latin typeface="Helvetica" panose="020B0604020202030204" pitchFamily="34" charset="0"/>
              </a:rPr>
              <a:t>Areas of Expertise</a:t>
            </a:r>
            <a:endParaRPr lang="en-US" sz="2400" dirty="0"/>
          </a:p>
        </p:txBody>
      </p:sp>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375652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7" y="1618456"/>
            <a:ext cx="2651720" cy="4402832"/>
          </a:xfrm>
        </p:spPr>
        <p:txBody>
          <a:bodyPr>
            <a:normAutofit fontScale="92500" lnSpcReduction="10000"/>
          </a:bodyPr>
          <a:lstStyle/>
          <a:p>
            <a:r>
              <a:rPr lang="en-US" dirty="0"/>
              <a:t>Aviation</a:t>
            </a:r>
          </a:p>
          <a:p>
            <a:r>
              <a:rPr lang="en-US" dirty="0"/>
              <a:t>Airports</a:t>
            </a:r>
          </a:p>
          <a:p>
            <a:r>
              <a:rPr lang="en-US" dirty="0"/>
              <a:t>Agricultural</a:t>
            </a:r>
          </a:p>
          <a:p>
            <a:r>
              <a:rPr lang="en-US" dirty="0"/>
              <a:t>Banking</a:t>
            </a:r>
          </a:p>
          <a:p>
            <a:r>
              <a:rPr lang="en-US" dirty="0"/>
              <a:t>Communications</a:t>
            </a:r>
          </a:p>
          <a:p>
            <a:r>
              <a:rPr lang="en-US" dirty="0"/>
              <a:t>Construction</a:t>
            </a:r>
          </a:p>
          <a:p>
            <a:r>
              <a:rPr lang="en-US" dirty="0"/>
              <a:t>Data Centers</a:t>
            </a:r>
          </a:p>
          <a:p>
            <a:r>
              <a:rPr lang="en-US" dirty="0"/>
              <a:t>Energy</a:t>
            </a:r>
          </a:p>
          <a:p>
            <a:r>
              <a:rPr lang="en-US" dirty="0"/>
              <a:t>Financial</a:t>
            </a:r>
          </a:p>
          <a:p>
            <a:r>
              <a:rPr lang="en-US" dirty="0"/>
              <a:t>Gambling</a:t>
            </a:r>
          </a:p>
          <a:p>
            <a:r>
              <a:rPr lang="en-US" dirty="0"/>
              <a:t>Gas</a:t>
            </a:r>
          </a:p>
          <a:p>
            <a:r>
              <a:rPr lang="en-US" dirty="0"/>
              <a:t>Government</a:t>
            </a:r>
          </a:p>
          <a:p>
            <a:endParaRPr lang="es-MX" dirty="0"/>
          </a:p>
        </p:txBody>
      </p:sp>
      <p:sp>
        <p:nvSpPr>
          <p:cNvPr id="4" name="Content Placeholder 3"/>
          <p:cNvSpPr>
            <a:spLocks noGrp="1"/>
          </p:cNvSpPr>
          <p:nvPr>
            <p:ph sz="quarter" idx="14"/>
          </p:nvPr>
        </p:nvSpPr>
        <p:spPr>
          <a:xfrm>
            <a:off x="6658272" y="1618456"/>
            <a:ext cx="2234208" cy="4330824"/>
          </a:xfrm>
        </p:spPr>
        <p:txBody>
          <a:bodyPr>
            <a:normAutofit/>
          </a:bodyPr>
          <a:lstStyle/>
          <a:p>
            <a:r>
              <a:rPr lang="en-US" dirty="0"/>
              <a:t>Housing</a:t>
            </a:r>
          </a:p>
          <a:p>
            <a:r>
              <a:rPr lang="en-US" dirty="0"/>
              <a:t>Hoteliers</a:t>
            </a:r>
          </a:p>
          <a:p>
            <a:r>
              <a:rPr lang="en-US" dirty="0"/>
              <a:t>Infrastructure</a:t>
            </a:r>
          </a:p>
          <a:p>
            <a:r>
              <a:rPr lang="en-US" dirty="0"/>
              <a:t>International Trade</a:t>
            </a:r>
          </a:p>
          <a:p>
            <a:r>
              <a:rPr lang="en-US" dirty="0"/>
              <a:t>Mining</a:t>
            </a:r>
          </a:p>
          <a:p>
            <a:r>
              <a:rPr lang="en-US" dirty="0"/>
              <a:t>National Security</a:t>
            </a:r>
          </a:p>
          <a:p>
            <a:r>
              <a:rPr lang="en-US" dirty="0"/>
              <a:t>Oil</a:t>
            </a:r>
          </a:p>
          <a:p>
            <a:r>
              <a:rPr lang="en-US" dirty="0"/>
              <a:t>Ports</a:t>
            </a:r>
          </a:p>
          <a:p>
            <a:r>
              <a:rPr lang="en-US" dirty="0"/>
              <a:t>Real Estate</a:t>
            </a:r>
          </a:p>
          <a:p>
            <a:r>
              <a:rPr lang="en-US" dirty="0"/>
              <a:t>Telecommunications</a:t>
            </a:r>
          </a:p>
          <a:p>
            <a:r>
              <a:rPr lang="en-US" dirty="0"/>
              <a:t>Transport</a:t>
            </a:r>
          </a:p>
          <a:p>
            <a:endParaRPr lang="en-US" dirty="0"/>
          </a:p>
        </p:txBody>
      </p:sp>
      <p:sp>
        <p:nvSpPr>
          <p:cNvPr id="2" name="Title 1"/>
          <p:cNvSpPr>
            <a:spLocks noGrp="1"/>
          </p:cNvSpPr>
          <p:nvPr>
            <p:ph type="title"/>
          </p:nvPr>
        </p:nvSpPr>
        <p:spPr>
          <a:xfrm>
            <a:off x="457200" y="274638"/>
            <a:ext cx="6779096" cy="778098"/>
          </a:xfrm>
        </p:spPr>
        <p:txBody>
          <a:bodyPr/>
          <a:lstStyle/>
          <a:p>
            <a:r>
              <a:rPr lang="en-US" sz="2400" dirty="0"/>
              <a:t>INDUSTRIES AND SECTORS</a:t>
            </a:r>
          </a:p>
        </p:txBody>
      </p:sp>
      <p:pic>
        <p:nvPicPr>
          <p:cNvPr id="14338" name="Picture 2" descr="https://encrypted-tbn0.gstatic.com/images?q=tbn:ANd9GcQh-C_2KubaRh_nxpwNA3YyBTSnUJcAOFjCqa6O9z2v-glILDbzu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1692" y="1802481"/>
            <a:ext cx="3238500" cy="371475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1877955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340768"/>
            <a:ext cx="4038600" cy="4464496"/>
          </a:xfrm>
        </p:spPr>
        <p:txBody>
          <a:bodyPr>
            <a:noAutofit/>
          </a:bodyPr>
          <a:lstStyle/>
          <a:p>
            <a:endParaRPr lang="en-US" sz="1200" dirty="0">
              <a:latin typeface="Helvetica" panose="020B0604020202030204" pitchFamily="34" charset="0"/>
            </a:endParaRPr>
          </a:p>
          <a:p>
            <a:r>
              <a:rPr lang="en-US" sz="1200" dirty="0">
                <a:latin typeface="Helvetica" panose="020B0604020202030204" pitchFamily="34" charset="0"/>
              </a:rPr>
              <a:t>Al Manhal International Group</a:t>
            </a:r>
          </a:p>
          <a:p>
            <a:r>
              <a:rPr lang="en-US" sz="1200" dirty="0" err="1">
                <a:latin typeface="Helvetica" panose="020B0604020202030204" pitchFamily="34" charset="0"/>
              </a:rPr>
              <a:t>Aladia</a:t>
            </a:r>
            <a:r>
              <a:rPr lang="en-US" sz="1200" dirty="0">
                <a:latin typeface="Helvetica" panose="020B0604020202030204" pitchFamily="34" charset="0"/>
              </a:rPr>
              <a:t> Airlines</a:t>
            </a:r>
          </a:p>
          <a:p>
            <a:r>
              <a:rPr lang="en-US" sz="1200" dirty="0">
                <a:latin typeface="Helvetica" panose="020B0604020202030204" pitchFamily="34" charset="0"/>
              </a:rPr>
              <a:t>America ATE</a:t>
            </a:r>
          </a:p>
          <a:p>
            <a:r>
              <a:rPr lang="en-US" sz="1200" dirty="0">
                <a:latin typeface="Helvetica" panose="020B0604020202030204" pitchFamily="34" charset="0"/>
              </a:rPr>
              <a:t>ASPA de Mexico</a:t>
            </a:r>
          </a:p>
          <a:p>
            <a:r>
              <a:rPr lang="en-US" sz="1200" dirty="0">
                <a:latin typeface="Helvetica" panose="020B0604020202030204" pitchFamily="34" charset="0"/>
              </a:rPr>
              <a:t>Atlantic Littoral Group</a:t>
            </a:r>
          </a:p>
          <a:p>
            <a:r>
              <a:rPr lang="en-US" sz="1200" dirty="0" err="1">
                <a:latin typeface="Helvetica" panose="020B0604020202030204" pitchFamily="34" charset="0"/>
              </a:rPr>
              <a:t>Aviarrendamientos</a:t>
            </a:r>
            <a:r>
              <a:rPr lang="en-US" sz="1200" dirty="0">
                <a:latin typeface="Helvetica" panose="020B0604020202030204" pitchFamily="34" charset="0"/>
              </a:rPr>
              <a:t> Airlines</a:t>
            </a:r>
          </a:p>
          <a:p>
            <a:r>
              <a:rPr lang="en-US" sz="1200" dirty="0">
                <a:latin typeface="Helvetica" panose="020B0604020202030204" pitchFamily="34" charset="0"/>
              </a:rPr>
              <a:t>Basilica of Guadalupe</a:t>
            </a:r>
          </a:p>
          <a:p>
            <a:r>
              <a:rPr lang="en-US" sz="1200" dirty="0" err="1">
                <a:latin typeface="Helvetica" panose="020B0604020202030204" pitchFamily="34" charset="0"/>
              </a:rPr>
              <a:t>Bytech</a:t>
            </a:r>
            <a:r>
              <a:rPr lang="en-US" sz="1200" dirty="0">
                <a:latin typeface="Helvetica" panose="020B0604020202030204" pitchFamily="34" charset="0"/>
              </a:rPr>
              <a:t> Technologies</a:t>
            </a:r>
          </a:p>
          <a:p>
            <a:r>
              <a:rPr lang="en-US" sz="1200" dirty="0">
                <a:latin typeface="Helvetica" panose="020B0604020202030204" pitchFamily="34" charset="0"/>
              </a:rPr>
              <a:t>CMIC - Mexican Chamber of Construction Industry.</a:t>
            </a:r>
          </a:p>
          <a:p>
            <a:r>
              <a:rPr lang="en-US" sz="1200" dirty="0">
                <a:latin typeface="Helvetica" panose="020B0604020202030204" pitchFamily="34" charset="0"/>
              </a:rPr>
              <a:t>Crown of Saint Stephen</a:t>
            </a:r>
          </a:p>
          <a:p>
            <a:r>
              <a:rPr lang="en-US" sz="1200" dirty="0">
                <a:latin typeface="Helvetica" panose="020B0604020202030204" pitchFamily="34" charset="0"/>
              </a:rPr>
              <a:t>Chatsworth Securities</a:t>
            </a:r>
          </a:p>
          <a:p>
            <a:r>
              <a:rPr lang="en-US" sz="1200" dirty="0">
                <a:latin typeface="Helvetica" panose="020B0604020202030204" pitchFamily="34" charset="0"/>
              </a:rPr>
              <a:t>CONPAPA, National Confederation of Potato Growers</a:t>
            </a:r>
          </a:p>
          <a:p>
            <a:endParaRPr lang="en-US" sz="1200" dirty="0">
              <a:latin typeface="Helvetica" panose="020B0604020202030204" pitchFamily="34" charset="0"/>
            </a:endParaRPr>
          </a:p>
        </p:txBody>
      </p:sp>
      <p:sp>
        <p:nvSpPr>
          <p:cNvPr id="4" name="Content Placeholder 3"/>
          <p:cNvSpPr>
            <a:spLocks noGrp="1"/>
          </p:cNvSpPr>
          <p:nvPr>
            <p:ph sz="quarter" idx="14"/>
          </p:nvPr>
        </p:nvSpPr>
        <p:spPr>
          <a:xfrm>
            <a:off x="4648200" y="1628800"/>
            <a:ext cx="4038600" cy="4320480"/>
          </a:xfrm>
        </p:spPr>
        <p:txBody>
          <a:bodyPr>
            <a:noAutofit/>
          </a:bodyPr>
          <a:lstStyle/>
          <a:p>
            <a:r>
              <a:rPr lang="en-US" sz="1200" dirty="0">
                <a:latin typeface="Helvetica" panose="020B0604020202030204" pitchFamily="34" charset="0"/>
              </a:rPr>
              <a:t>Cyma Credit Union</a:t>
            </a:r>
          </a:p>
          <a:p>
            <a:r>
              <a:rPr lang="en-US" sz="1200" dirty="0">
                <a:latin typeface="Helvetica" panose="020B0604020202030204" pitchFamily="34" charset="0"/>
              </a:rPr>
              <a:t>Drillco Internacional</a:t>
            </a:r>
          </a:p>
          <a:p>
            <a:r>
              <a:rPr lang="en-US" sz="1200" dirty="0">
                <a:latin typeface="Helvetica" panose="020B0604020202030204" pitchFamily="34" charset="0"/>
              </a:rPr>
              <a:t>Embassy of the Netherlands</a:t>
            </a:r>
          </a:p>
          <a:p>
            <a:r>
              <a:rPr lang="en-US" sz="1200" dirty="0">
                <a:latin typeface="Helvetica" panose="020B0604020202030204" pitchFamily="34" charset="0"/>
              </a:rPr>
              <a:t>Familiar Remittances Mexican Association</a:t>
            </a:r>
          </a:p>
          <a:p>
            <a:r>
              <a:rPr lang="en-US" sz="1200" dirty="0" err="1">
                <a:latin typeface="Helvetica" panose="020B0604020202030204" pitchFamily="34" charset="0"/>
              </a:rPr>
              <a:t>Filiangery</a:t>
            </a:r>
            <a:endParaRPr lang="en-US" sz="1200" dirty="0">
              <a:latin typeface="Helvetica" panose="020B0604020202030204" pitchFamily="34" charset="0"/>
            </a:endParaRPr>
          </a:p>
          <a:p>
            <a:r>
              <a:rPr lang="en-US" sz="1200" dirty="0" err="1">
                <a:latin typeface="Helvetica" panose="020B0604020202030204" pitchFamily="34" charset="0"/>
              </a:rPr>
              <a:t>Foli</a:t>
            </a:r>
            <a:r>
              <a:rPr lang="en-US" sz="1200" dirty="0">
                <a:latin typeface="Helvetica" panose="020B0604020202030204" pitchFamily="34" charset="0"/>
              </a:rPr>
              <a:t> Organic</a:t>
            </a:r>
          </a:p>
          <a:p>
            <a:r>
              <a:rPr lang="en-US" sz="1200" dirty="0" err="1">
                <a:latin typeface="Helvetica" panose="020B0604020202030204" pitchFamily="34" charset="0"/>
              </a:rPr>
              <a:t>Fundacion</a:t>
            </a:r>
            <a:r>
              <a:rPr lang="en-US" sz="1200" dirty="0">
                <a:latin typeface="Helvetica" panose="020B0604020202030204" pitchFamily="34" charset="0"/>
              </a:rPr>
              <a:t> </a:t>
            </a:r>
            <a:r>
              <a:rPr lang="en-US" sz="1200" dirty="0" err="1">
                <a:latin typeface="Helvetica" panose="020B0604020202030204" pitchFamily="34" charset="0"/>
              </a:rPr>
              <a:t>Mexicanos</a:t>
            </a:r>
            <a:r>
              <a:rPr lang="en-US" sz="1200" dirty="0">
                <a:latin typeface="Helvetica" panose="020B0604020202030204" pitchFamily="34" charset="0"/>
              </a:rPr>
              <a:t> en el Exterior</a:t>
            </a:r>
          </a:p>
          <a:p>
            <a:r>
              <a:rPr lang="en-US" sz="1200" dirty="0">
                <a:latin typeface="Helvetica" panose="020B0604020202030204" pitchFamily="34" charset="0"/>
              </a:rPr>
              <a:t>Guanajuato State</a:t>
            </a:r>
          </a:p>
          <a:p>
            <a:r>
              <a:rPr lang="en-US" sz="1200" dirty="0" err="1">
                <a:latin typeface="Helvetica" panose="020B0604020202030204" pitchFamily="34" charset="0"/>
              </a:rPr>
              <a:t>Grubsa</a:t>
            </a:r>
            <a:endParaRPr lang="en-US" sz="1200" dirty="0">
              <a:latin typeface="Helvetica" panose="020B0604020202030204" pitchFamily="34" charset="0"/>
            </a:endParaRPr>
          </a:p>
          <a:p>
            <a:r>
              <a:rPr lang="en-US" sz="1200" dirty="0">
                <a:latin typeface="Helvetica" panose="020B0604020202030204" pitchFamily="34" charset="0"/>
              </a:rPr>
              <a:t>Grupo </a:t>
            </a:r>
            <a:r>
              <a:rPr lang="en-US" sz="1200" dirty="0" err="1">
                <a:latin typeface="Helvetica" panose="020B0604020202030204" pitchFamily="34" charset="0"/>
              </a:rPr>
              <a:t>Marhnos</a:t>
            </a:r>
            <a:endParaRPr lang="en-US" sz="1200" dirty="0">
              <a:latin typeface="Helvetica" panose="020B0604020202030204" pitchFamily="34" charset="0"/>
            </a:endParaRPr>
          </a:p>
          <a:p>
            <a:r>
              <a:rPr lang="en-US" sz="1200" dirty="0" err="1">
                <a:latin typeface="Helvetica" panose="020B0604020202030204" pitchFamily="34" charset="0"/>
              </a:rPr>
              <a:t>Inbisa</a:t>
            </a:r>
            <a:endParaRPr lang="en-US" sz="1200" dirty="0">
              <a:latin typeface="Helvetica" panose="020B0604020202030204" pitchFamily="34" charset="0"/>
            </a:endParaRPr>
          </a:p>
          <a:p>
            <a:r>
              <a:rPr lang="en-US" sz="1200" dirty="0" err="1">
                <a:latin typeface="Helvetica" panose="020B0604020202030204" pitchFamily="34" charset="0"/>
              </a:rPr>
              <a:t>Integraciones</a:t>
            </a:r>
            <a:r>
              <a:rPr lang="en-US" sz="1200" dirty="0">
                <a:latin typeface="Helvetica" panose="020B0604020202030204" pitchFamily="34" charset="0"/>
              </a:rPr>
              <a:t> y </a:t>
            </a:r>
            <a:r>
              <a:rPr lang="en-US" sz="1200" dirty="0" err="1">
                <a:latin typeface="Helvetica" panose="020B0604020202030204" pitchFamily="34" charset="0"/>
              </a:rPr>
              <a:t>Construcciones</a:t>
            </a:r>
            <a:r>
              <a:rPr lang="en-US" sz="1200" dirty="0">
                <a:latin typeface="Helvetica" panose="020B0604020202030204" pitchFamily="34" charset="0"/>
              </a:rPr>
              <a:t> del </a:t>
            </a:r>
            <a:r>
              <a:rPr lang="en-US" sz="1200" dirty="0" err="1">
                <a:latin typeface="Helvetica" panose="020B0604020202030204" pitchFamily="34" charset="0"/>
              </a:rPr>
              <a:t>Sureste</a:t>
            </a:r>
            <a:endParaRPr lang="en-US" sz="1200" dirty="0">
              <a:latin typeface="Helvetica" panose="020B0604020202030204" pitchFamily="34" charset="0"/>
            </a:endParaRPr>
          </a:p>
          <a:p>
            <a:r>
              <a:rPr lang="en-US" sz="1200" dirty="0">
                <a:latin typeface="Helvetica" panose="020B0604020202030204" pitchFamily="34" charset="0"/>
              </a:rPr>
              <a:t>International Arbitration in the Binational Panel NAFTA for North America on Cement, Portland Cement and Clinker Gray from Mexico.</a:t>
            </a:r>
            <a:br>
              <a:rPr lang="en-US" sz="1200" dirty="0">
                <a:latin typeface="Helvetica" panose="020B0604020202030204" pitchFamily="34" charset="0"/>
              </a:rPr>
            </a:br>
            <a:endParaRPr lang="en-US" sz="1200" dirty="0">
              <a:latin typeface="Helvetica" panose="020B0604020202030204" pitchFamily="34" charset="0"/>
            </a:endParaRPr>
          </a:p>
        </p:txBody>
      </p:sp>
      <p:sp>
        <p:nvSpPr>
          <p:cNvPr id="2" name="Title 1"/>
          <p:cNvSpPr>
            <a:spLocks noGrp="1"/>
          </p:cNvSpPr>
          <p:nvPr>
            <p:ph type="title"/>
          </p:nvPr>
        </p:nvSpPr>
        <p:spPr>
          <a:xfrm>
            <a:off x="467544" y="0"/>
            <a:ext cx="6480720" cy="1143000"/>
          </a:xfrm>
        </p:spPr>
        <p:txBody>
          <a:bodyPr>
            <a:normAutofit/>
          </a:bodyPr>
          <a:lstStyle/>
          <a:p>
            <a:r>
              <a:rPr lang="en-US" sz="2400" dirty="0">
                <a:latin typeface="Helvetica" panose="020B0604020202030204" pitchFamily="34" charset="0"/>
              </a:rPr>
              <a:t>Clients</a:t>
            </a:r>
            <a:br>
              <a:rPr lang="es-MX" dirty="0">
                <a:latin typeface="Helvetica" panose="020B0604020202030204" pitchFamily="34" charset="0"/>
              </a:rPr>
            </a:br>
            <a:r>
              <a:rPr lang="en-US" sz="1400" dirty="0"/>
              <a:t>Some Major Clients that we have the Honor and Pride Deep advise, represent and Defender are</a:t>
            </a:r>
            <a:r>
              <a:rPr lang="es-MX" sz="1300" dirty="0">
                <a:latin typeface="Helvetica" panose="020B0604020202030204" pitchFamily="34" charset="0"/>
              </a:rPr>
              <a:t>:</a:t>
            </a:r>
          </a:p>
        </p:txBody>
      </p:sp>
      <p:sp>
        <p:nvSpPr>
          <p:cNvPr id="8" name="Rectangle 7"/>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851230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599" y="1124744"/>
            <a:ext cx="4026099" cy="4464496"/>
          </a:xfrm>
        </p:spPr>
        <p:txBody>
          <a:bodyPr>
            <a:noAutofit/>
          </a:bodyPr>
          <a:lstStyle/>
          <a:p>
            <a:r>
              <a:rPr lang="en-US" sz="1200" dirty="0">
                <a:latin typeface="Helvetica" panose="020B0604020202030204" pitchFamily="34" charset="0"/>
              </a:rPr>
              <a:t>IPADE – Instituto </a:t>
            </a:r>
            <a:r>
              <a:rPr lang="en-US" sz="1200" dirty="0" err="1">
                <a:latin typeface="Helvetica" panose="020B0604020202030204" pitchFamily="34" charset="0"/>
              </a:rPr>
              <a:t>Panamericano</a:t>
            </a:r>
            <a:r>
              <a:rPr lang="en-US" sz="1200" dirty="0">
                <a:latin typeface="Helvetica" panose="020B0604020202030204" pitchFamily="34" charset="0"/>
              </a:rPr>
              <a:t> de Alta </a:t>
            </a:r>
            <a:r>
              <a:rPr lang="en-US" sz="1200" dirty="0" err="1">
                <a:latin typeface="Helvetica" panose="020B0604020202030204" pitchFamily="34" charset="0"/>
              </a:rPr>
              <a:t>Dirección</a:t>
            </a:r>
            <a:r>
              <a:rPr lang="en-US" sz="1200" dirty="0">
                <a:latin typeface="Helvetica" panose="020B0604020202030204" pitchFamily="34" charset="0"/>
              </a:rPr>
              <a:t> de </a:t>
            </a:r>
            <a:r>
              <a:rPr lang="en-US" sz="1200" dirty="0" err="1">
                <a:latin typeface="Helvetica" panose="020B0604020202030204" pitchFamily="34" charset="0"/>
              </a:rPr>
              <a:t>Empresas</a:t>
            </a:r>
            <a:endParaRPr lang="en-US" sz="1200" dirty="0">
              <a:latin typeface="Helvetica" panose="020B0604020202030204" pitchFamily="34" charset="0"/>
            </a:endParaRPr>
          </a:p>
          <a:p>
            <a:r>
              <a:rPr lang="en-US" sz="1200" dirty="0" err="1">
                <a:latin typeface="Helvetica" panose="020B0604020202030204" pitchFamily="34" charset="0"/>
              </a:rPr>
              <a:t>Isolux</a:t>
            </a:r>
            <a:r>
              <a:rPr lang="en-US" sz="1200" dirty="0">
                <a:latin typeface="Helvetica" panose="020B0604020202030204" pitchFamily="34" charset="0"/>
              </a:rPr>
              <a:t> </a:t>
            </a:r>
            <a:r>
              <a:rPr lang="en-US" sz="1200" dirty="0" err="1">
                <a:latin typeface="Helvetica" panose="020B0604020202030204" pitchFamily="34" charset="0"/>
              </a:rPr>
              <a:t>Corsan</a:t>
            </a:r>
            <a:endParaRPr lang="en-US" sz="1200" dirty="0">
              <a:latin typeface="Helvetica" panose="020B0604020202030204" pitchFamily="34" charset="0"/>
            </a:endParaRPr>
          </a:p>
          <a:p>
            <a:r>
              <a:rPr lang="en-US" sz="1200" dirty="0">
                <a:latin typeface="Helvetica" panose="020B0604020202030204" pitchFamily="34" charset="0"/>
              </a:rPr>
              <a:t>La </a:t>
            </a:r>
            <a:r>
              <a:rPr lang="en-US" sz="1200" dirty="0" err="1">
                <a:latin typeface="Helvetica" panose="020B0604020202030204" pitchFamily="34" charset="0"/>
              </a:rPr>
              <a:t>Fama</a:t>
            </a:r>
            <a:r>
              <a:rPr lang="en-US" sz="1200" dirty="0">
                <a:latin typeface="Helvetica" panose="020B0604020202030204" pitchFamily="34" charset="0"/>
              </a:rPr>
              <a:t> </a:t>
            </a:r>
            <a:r>
              <a:rPr lang="en-US" sz="1200" dirty="0" err="1">
                <a:latin typeface="Helvetica" panose="020B0604020202030204" pitchFamily="34" charset="0"/>
              </a:rPr>
              <a:t>Montañesa</a:t>
            </a:r>
            <a:r>
              <a:rPr lang="en-US" sz="1200" dirty="0">
                <a:latin typeface="Helvetica" panose="020B0604020202030204" pitchFamily="34" charset="0"/>
              </a:rPr>
              <a:t> </a:t>
            </a:r>
            <a:r>
              <a:rPr lang="en-US" sz="1200" dirty="0" err="1">
                <a:latin typeface="Helvetica" panose="020B0604020202030204" pitchFamily="34" charset="0"/>
              </a:rPr>
              <a:t>Fabrica</a:t>
            </a:r>
            <a:r>
              <a:rPr lang="en-US" sz="1200" dirty="0">
                <a:latin typeface="Helvetica" panose="020B0604020202030204" pitchFamily="34" charset="0"/>
              </a:rPr>
              <a:t> de </a:t>
            </a:r>
            <a:r>
              <a:rPr lang="en-US" sz="1200" dirty="0" err="1">
                <a:latin typeface="Helvetica" panose="020B0604020202030204" pitchFamily="34" charset="0"/>
              </a:rPr>
              <a:t>Hilados</a:t>
            </a:r>
            <a:r>
              <a:rPr lang="en-US" sz="1200" dirty="0">
                <a:latin typeface="Helvetica" panose="020B0604020202030204" pitchFamily="34" charset="0"/>
              </a:rPr>
              <a:t> y </a:t>
            </a:r>
            <a:r>
              <a:rPr lang="en-US" sz="1200" dirty="0" err="1">
                <a:latin typeface="Helvetica" panose="020B0604020202030204" pitchFamily="34" charset="0"/>
              </a:rPr>
              <a:t>Tejidos</a:t>
            </a:r>
            <a:r>
              <a:rPr lang="en-US" sz="1200" dirty="0">
                <a:latin typeface="Helvetica" panose="020B0604020202030204" pitchFamily="34" charset="0"/>
              </a:rPr>
              <a:t> de </a:t>
            </a:r>
            <a:r>
              <a:rPr lang="en-US" sz="1200" dirty="0" err="1">
                <a:latin typeface="Helvetica" panose="020B0604020202030204" pitchFamily="34" charset="0"/>
              </a:rPr>
              <a:t>Algodon</a:t>
            </a:r>
            <a:endParaRPr lang="en-US" sz="1200" dirty="0">
              <a:latin typeface="Helvetica" panose="020B0604020202030204" pitchFamily="34" charset="0"/>
            </a:endParaRPr>
          </a:p>
          <a:p>
            <a:r>
              <a:rPr lang="en-US" sz="1200" dirty="0" err="1">
                <a:latin typeface="Helvetica" panose="020B0604020202030204" pitchFamily="34" charset="0"/>
              </a:rPr>
              <a:t>Laeca</a:t>
            </a:r>
            <a:endParaRPr lang="en-US" sz="1200" dirty="0">
              <a:latin typeface="Helvetica" panose="020B0604020202030204" pitchFamily="34" charset="0"/>
            </a:endParaRPr>
          </a:p>
          <a:p>
            <a:r>
              <a:rPr lang="en-US" sz="1200" dirty="0" err="1">
                <a:latin typeface="Helvetica" panose="020B0604020202030204" pitchFamily="34" charset="0"/>
              </a:rPr>
              <a:t>Lanzagorta</a:t>
            </a:r>
            <a:r>
              <a:rPr lang="en-US" sz="1200" dirty="0">
                <a:latin typeface="Helvetica" panose="020B0604020202030204" pitchFamily="34" charset="0"/>
              </a:rPr>
              <a:t> Group</a:t>
            </a:r>
          </a:p>
          <a:p>
            <a:r>
              <a:rPr lang="en-US" sz="1200" dirty="0" err="1">
                <a:latin typeface="Helvetica" panose="020B0604020202030204" pitchFamily="34" charset="0"/>
              </a:rPr>
              <a:t>MexDer</a:t>
            </a:r>
            <a:r>
              <a:rPr lang="en-US" sz="1200" dirty="0">
                <a:latin typeface="Helvetica" panose="020B0604020202030204" pitchFamily="34" charset="0"/>
              </a:rPr>
              <a:t> </a:t>
            </a:r>
            <a:r>
              <a:rPr lang="es-MX" sz="1200" dirty="0" err="1"/>
              <a:t>Mexican</a:t>
            </a:r>
            <a:r>
              <a:rPr lang="es-MX" sz="1200" dirty="0"/>
              <a:t> </a:t>
            </a:r>
            <a:r>
              <a:rPr lang="es-MX" sz="1200" dirty="0" err="1"/>
              <a:t>Derivatives</a:t>
            </a:r>
            <a:r>
              <a:rPr lang="es-MX" sz="1200" dirty="0"/>
              <a:t> </a:t>
            </a:r>
            <a:r>
              <a:rPr lang="es-MX" sz="1200" dirty="0" err="1"/>
              <a:t>Market</a:t>
            </a:r>
            <a:endParaRPr lang="en-US" sz="1200" dirty="0">
              <a:latin typeface="Helvetica" panose="020B0604020202030204" pitchFamily="34" charset="0"/>
            </a:endParaRPr>
          </a:p>
          <a:p>
            <a:r>
              <a:rPr lang="en-US" sz="1200" dirty="0">
                <a:latin typeface="Helvetica" panose="020B0604020202030204" pitchFamily="34" charset="0"/>
              </a:rPr>
              <a:t>Mexican Trade Center</a:t>
            </a:r>
          </a:p>
          <a:p>
            <a:r>
              <a:rPr lang="en-US" sz="1200" dirty="0">
                <a:latin typeface="Helvetica" panose="020B0604020202030204" pitchFamily="34" charset="0"/>
              </a:rPr>
              <a:t>Notre Dame University</a:t>
            </a:r>
          </a:p>
          <a:p>
            <a:r>
              <a:rPr lang="en-US" sz="1200" dirty="0" err="1">
                <a:latin typeface="Helvetica" panose="020B0604020202030204" pitchFamily="34" charset="0"/>
              </a:rPr>
              <a:t>OME</a:t>
            </a:r>
            <a:r>
              <a:rPr lang="en-US" sz="1200" dirty="0">
                <a:latin typeface="Helvetica" panose="020B0604020202030204" pitchFamily="34" charset="0"/>
              </a:rPr>
              <a:t> </a:t>
            </a:r>
            <a:r>
              <a:rPr lang="en-US" sz="1200" dirty="0" err="1">
                <a:latin typeface="Helvetica" panose="020B0604020202030204" pitchFamily="34" charset="0"/>
              </a:rPr>
              <a:t>Organización</a:t>
            </a:r>
            <a:r>
              <a:rPr lang="en-US" sz="1200" dirty="0">
                <a:latin typeface="Helvetica" panose="020B0604020202030204" pitchFamily="34" charset="0"/>
              </a:rPr>
              <a:t> de </a:t>
            </a:r>
            <a:r>
              <a:rPr lang="en-US" sz="1200" dirty="0" err="1">
                <a:latin typeface="Helvetica" panose="020B0604020202030204" pitchFamily="34" charset="0"/>
              </a:rPr>
              <a:t>Mexicanos</a:t>
            </a:r>
            <a:r>
              <a:rPr lang="en-US" sz="1200" dirty="0">
                <a:latin typeface="Helvetica" panose="020B0604020202030204" pitchFamily="34" charset="0"/>
              </a:rPr>
              <a:t> en el Exterior</a:t>
            </a:r>
          </a:p>
          <a:p>
            <a:r>
              <a:rPr lang="en-US" sz="1200" dirty="0" err="1">
                <a:latin typeface="Helvetica" panose="020B0604020202030204" pitchFamily="34" charset="0"/>
              </a:rPr>
              <a:t>Operadora</a:t>
            </a:r>
            <a:r>
              <a:rPr lang="en-US" sz="1200" dirty="0">
                <a:latin typeface="Helvetica" panose="020B0604020202030204" pitchFamily="34" charset="0"/>
              </a:rPr>
              <a:t> </a:t>
            </a:r>
            <a:r>
              <a:rPr lang="en-US" sz="1200" dirty="0" err="1">
                <a:latin typeface="Helvetica" panose="020B0604020202030204" pitchFamily="34" charset="0"/>
              </a:rPr>
              <a:t>Hotelera</a:t>
            </a:r>
            <a:r>
              <a:rPr lang="en-US" sz="1200" dirty="0">
                <a:latin typeface="Helvetica" panose="020B0604020202030204" pitchFamily="34" charset="0"/>
              </a:rPr>
              <a:t> </a:t>
            </a:r>
            <a:r>
              <a:rPr lang="en-US" sz="1200" dirty="0" err="1">
                <a:latin typeface="Helvetica" panose="020B0604020202030204" pitchFamily="34" charset="0"/>
              </a:rPr>
              <a:t>Sinaloense</a:t>
            </a:r>
            <a:r>
              <a:rPr lang="en-US" sz="1200" dirty="0">
                <a:latin typeface="Helvetica" panose="020B0604020202030204" pitchFamily="34" charset="0"/>
              </a:rPr>
              <a:t>, DLV</a:t>
            </a:r>
          </a:p>
          <a:p>
            <a:r>
              <a:rPr lang="en-US" sz="1200" dirty="0">
                <a:latin typeface="Helvetica" panose="020B0604020202030204" pitchFamily="34" charset="0"/>
              </a:rPr>
              <a:t>OZ Group</a:t>
            </a:r>
          </a:p>
          <a:p>
            <a:r>
              <a:rPr lang="en-US" sz="1200" dirty="0" err="1">
                <a:latin typeface="Helvetica" panose="020B0604020202030204" pitchFamily="34" charset="0"/>
              </a:rPr>
              <a:t>Parque</a:t>
            </a:r>
            <a:r>
              <a:rPr lang="en-US" sz="1200" dirty="0">
                <a:latin typeface="Helvetica" panose="020B0604020202030204" pitchFamily="34" charset="0"/>
              </a:rPr>
              <a:t> Industrial Internacional</a:t>
            </a:r>
          </a:p>
          <a:p>
            <a:r>
              <a:rPr lang="en-US" sz="1200" dirty="0">
                <a:latin typeface="Helvetica" panose="020B0604020202030204" pitchFamily="34" charset="0"/>
              </a:rPr>
              <a:t>Principality of Saint Stephen</a:t>
            </a:r>
          </a:p>
          <a:p>
            <a:r>
              <a:rPr lang="en-US" sz="1200" dirty="0">
                <a:latin typeface="Helvetica" panose="020B0604020202030204" pitchFamily="34" charset="0"/>
              </a:rPr>
              <a:t>Program of Distribution Centers in USA of the Mexican Government</a:t>
            </a:r>
          </a:p>
          <a:p>
            <a:endParaRPr lang="en-US" sz="1200" dirty="0">
              <a:latin typeface="Helvetica" panose="020B0604020202030204" pitchFamily="34" charset="0"/>
            </a:endParaRPr>
          </a:p>
          <a:p>
            <a:endParaRPr lang="es-MX" sz="1200" dirty="0">
              <a:latin typeface="Helvetica" panose="020B0604020202030204" pitchFamily="34" charset="0"/>
            </a:endParaRPr>
          </a:p>
        </p:txBody>
      </p:sp>
      <p:sp>
        <p:nvSpPr>
          <p:cNvPr id="3" name="Content Placeholder 2"/>
          <p:cNvSpPr>
            <a:spLocks noGrp="1"/>
          </p:cNvSpPr>
          <p:nvPr>
            <p:ph sz="quarter" idx="14"/>
          </p:nvPr>
        </p:nvSpPr>
        <p:spPr>
          <a:xfrm>
            <a:off x="4800600" y="1268760"/>
            <a:ext cx="3947864" cy="4608512"/>
          </a:xfrm>
        </p:spPr>
        <p:txBody>
          <a:bodyPr>
            <a:noAutofit/>
          </a:bodyPr>
          <a:lstStyle/>
          <a:p>
            <a:r>
              <a:rPr lang="en-US" sz="1200" dirty="0">
                <a:latin typeface="Helvetica" panose="020B0604020202030204" pitchFamily="34" charset="0"/>
              </a:rPr>
              <a:t>Presidency of Mexico</a:t>
            </a:r>
          </a:p>
          <a:p>
            <a:r>
              <a:rPr lang="en-US" sz="1200" dirty="0">
                <a:latin typeface="Helvetica" panose="020B0604020202030204" pitchFamily="34" charset="0"/>
              </a:rPr>
              <a:t>Real Snow</a:t>
            </a:r>
          </a:p>
          <a:p>
            <a:r>
              <a:rPr lang="en-US" sz="1200" dirty="0">
                <a:latin typeface="Helvetica" panose="020B0604020202030204" pitchFamily="34" charset="0"/>
              </a:rPr>
              <a:t>Rene Produce</a:t>
            </a:r>
          </a:p>
          <a:p>
            <a:r>
              <a:rPr lang="en-US" sz="1200" dirty="0">
                <a:latin typeface="Helvetica" panose="020B0604020202030204" pitchFamily="34" charset="0"/>
              </a:rPr>
              <a:t>Saint Stephen Crown’s Depository, Central Bank of the Crown of Saint Stephen</a:t>
            </a:r>
          </a:p>
          <a:p>
            <a:r>
              <a:rPr lang="en-US" sz="1200" dirty="0" err="1">
                <a:latin typeface="Helvetica" panose="020B0604020202030204" pitchFamily="34" charset="0"/>
              </a:rPr>
              <a:t>Servicios</a:t>
            </a:r>
            <a:r>
              <a:rPr lang="en-US" sz="1200" dirty="0">
                <a:latin typeface="Helvetica" panose="020B0604020202030204" pitchFamily="34" charset="0"/>
              </a:rPr>
              <a:t> </a:t>
            </a:r>
            <a:r>
              <a:rPr lang="en-US" sz="1200" dirty="0" err="1">
                <a:latin typeface="Helvetica" panose="020B0604020202030204" pitchFamily="34" charset="0"/>
              </a:rPr>
              <a:t>Administrativos</a:t>
            </a:r>
            <a:r>
              <a:rPr lang="en-US" sz="1200" dirty="0">
                <a:latin typeface="Helvetica" panose="020B0604020202030204" pitchFamily="34" charset="0"/>
              </a:rPr>
              <a:t> </a:t>
            </a:r>
            <a:r>
              <a:rPr lang="en-US" sz="1200" dirty="0" err="1">
                <a:latin typeface="Helvetica" panose="020B0604020202030204" pitchFamily="34" charset="0"/>
              </a:rPr>
              <a:t>Oecomonus</a:t>
            </a:r>
            <a:r>
              <a:rPr lang="en-US" sz="1200" dirty="0">
                <a:latin typeface="Helvetica" panose="020B0604020202030204" pitchFamily="34" charset="0"/>
              </a:rPr>
              <a:t>, SOFOM</a:t>
            </a:r>
          </a:p>
          <a:p>
            <a:r>
              <a:rPr lang="en-US" sz="1200" dirty="0" err="1">
                <a:latin typeface="Helvetica" panose="020B0604020202030204" pitchFamily="34" charset="0"/>
              </a:rPr>
              <a:t>Sime</a:t>
            </a:r>
            <a:r>
              <a:rPr lang="en-US" sz="1200" dirty="0">
                <a:latin typeface="Helvetica" panose="020B0604020202030204" pitchFamily="34" charset="0"/>
              </a:rPr>
              <a:t>, AG</a:t>
            </a:r>
          </a:p>
          <a:p>
            <a:r>
              <a:rPr lang="en-US" sz="1200" dirty="0" err="1">
                <a:latin typeface="Helvetica" panose="020B0604020202030204" pitchFamily="34" charset="0"/>
              </a:rPr>
              <a:t>Thyssenkup</a:t>
            </a:r>
            <a:r>
              <a:rPr lang="en-US" sz="1200" dirty="0">
                <a:latin typeface="Helvetica" panose="020B0604020202030204" pitchFamily="34" charset="0"/>
              </a:rPr>
              <a:t> </a:t>
            </a:r>
            <a:r>
              <a:rPr lang="en-US" sz="1200" dirty="0" err="1">
                <a:latin typeface="Helvetica" panose="020B0604020202030204" pitchFamily="34" charset="0"/>
              </a:rPr>
              <a:t>Mexinox</a:t>
            </a:r>
            <a:endParaRPr lang="en-US" sz="1200" dirty="0">
              <a:latin typeface="Helvetica" panose="020B0604020202030204" pitchFamily="34" charset="0"/>
            </a:endParaRPr>
          </a:p>
          <a:p>
            <a:r>
              <a:rPr lang="en-US" sz="1200" dirty="0">
                <a:latin typeface="Helvetica" panose="020B0604020202030204" pitchFamily="34" charset="0"/>
              </a:rPr>
              <a:t>Three-Mode Automation &amp; Research</a:t>
            </a:r>
          </a:p>
          <a:p>
            <a:r>
              <a:rPr lang="en-US" sz="1200" dirty="0">
                <a:latin typeface="Helvetica" panose="020B0604020202030204" pitchFamily="34" charset="0"/>
              </a:rPr>
              <a:t>Universidad </a:t>
            </a:r>
            <a:r>
              <a:rPr lang="en-US" sz="1200" dirty="0" err="1">
                <a:latin typeface="Helvetica" panose="020B0604020202030204" pitchFamily="34" charset="0"/>
              </a:rPr>
              <a:t>Panamericana</a:t>
            </a:r>
            <a:endParaRPr lang="en-US" sz="1200" dirty="0">
              <a:latin typeface="Helvetica" panose="020B0604020202030204" pitchFamily="34" charset="0"/>
            </a:endParaRPr>
          </a:p>
          <a:p>
            <a:r>
              <a:rPr lang="en-US" sz="1200" dirty="0">
                <a:latin typeface="Helvetica" panose="020B0604020202030204" pitchFamily="34" charset="0"/>
              </a:rPr>
              <a:t>Westin Regina </a:t>
            </a:r>
          </a:p>
          <a:p>
            <a:r>
              <a:rPr lang="en-US" sz="1200" dirty="0">
                <a:latin typeface="Helvetica" panose="020B0604020202030204" pitchFamily="34" charset="0"/>
              </a:rPr>
              <a:t>Wind Energy Group</a:t>
            </a:r>
          </a:p>
          <a:p>
            <a:r>
              <a:rPr lang="en-US" sz="1200" dirty="0">
                <a:latin typeface="Helvetica" panose="020B0604020202030204" pitchFamily="34" charset="0"/>
              </a:rPr>
              <a:t>Worldwide Terminal Services</a:t>
            </a:r>
          </a:p>
          <a:p>
            <a:r>
              <a:rPr lang="en-US" sz="1200" dirty="0">
                <a:latin typeface="Helvetica" panose="020B0604020202030204" pitchFamily="34" charset="0"/>
              </a:rPr>
              <a:t>World Tuna Development</a:t>
            </a:r>
          </a:p>
          <a:p>
            <a:r>
              <a:rPr lang="en-US" sz="1200" dirty="0">
                <a:latin typeface="Helvetica" panose="020B0604020202030204" pitchFamily="34" charset="0"/>
              </a:rPr>
              <a:t>WPP Energy, World Power Production</a:t>
            </a:r>
          </a:p>
        </p:txBody>
      </p:sp>
      <p:sp>
        <p:nvSpPr>
          <p:cNvPr id="4" name="Title 3"/>
          <p:cNvSpPr>
            <a:spLocks noGrp="1"/>
          </p:cNvSpPr>
          <p:nvPr>
            <p:ph type="title"/>
          </p:nvPr>
        </p:nvSpPr>
        <p:spPr>
          <a:xfrm>
            <a:off x="609600" y="274638"/>
            <a:ext cx="1586136" cy="706090"/>
          </a:xfrm>
        </p:spPr>
        <p:txBody>
          <a:bodyPr/>
          <a:lstStyle/>
          <a:p>
            <a:r>
              <a:rPr lang="en-US" sz="2400" dirty="0">
                <a:latin typeface="Helvetica" panose="020B0604020202030204" pitchFamily="34" charset="0"/>
              </a:rPr>
              <a:t>Clients</a:t>
            </a:r>
          </a:p>
        </p:txBody>
      </p:sp>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3414030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9552" y="1052736"/>
            <a:ext cx="3733800" cy="4680520"/>
          </a:xfrm>
        </p:spPr>
        <p:txBody>
          <a:bodyPr>
            <a:normAutofit/>
          </a:bodyPr>
          <a:lstStyle/>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t>We advise the Crown of Saint Stephen in all its worldwide investments, as are:</a:t>
            </a:r>
          </a:p>
          <a:p>
            <a:pPr lvl="1">
              <a:buFont typeface="Wingdings" panose="05000000000000000000" pitchFamily="2" charset="2"/>
              <a:buChar char="Ø"/>
            </a:pPr>
            <a:r>
              <a:rPr lang="en-US" dirty="0"/>
              <a:t>Saint Stephens Crown </a:t>
            </a:r>
            <a:r>
              <a:rPr lang="en-US" dirty="0" err="1"/>
              <a:t>Depsoitory</a:t>
            </a:r>
            <a:r>
              <a:rPr lang="en-US" dirty="0"/>
              <a:t>, Central Bank of the Crown of Saint Stephen</a:t>
            </a:r>
          </a:p>
          <a:p>
            <a:pPr lvl="1">
              <a:buFont typeface="Wingdings" panose="05000000000000000000" pitchFamily="2" charset="2"/>
              <a:buChar char="Ø"/>
            </a:pPr>
            <a:r>
              <a:rPr lang="en-US" dirty="0"/>
              <a:t>Investments in México, </a:t>
            </a:r>
            <a:r>
              <a:rPr lang="en-US" dirty="0" err="1"/>
              <a:t>Brasil</a:t>
            </a:r>
            <a:r>
              <a:rPr lang="en-US" dirty="0"/>
              <a:t>, Paraguay and the </a:t>
            </a:r>
            <a:r>
              <a:rPr lang="en-US" dirty="0" err="1"/>
              <a:t>Caribean</a:t>
            </a:r>
            <a:r>
              <a:rPr lang="en-US" dirty="0"/>
              <a:t>.</a:t>
            </a:r>
          </a:p>
          <a:p>
            <a:pPr>
              <a:buFont typeface="Wingdings" panose="05000000000000000000" pitchFamily="2" charset="2"/>
              <a:buChar char="Ø"/>
            </a:pPr>
            <a:endParaRPr lang="en-US" dirty="0"/>
          </a:p>
          <a:p>
            <a:pPr>
              <a:buFont typeface="Wingdings" panose="05000000000000000000" pitchFamily="2" charset="2"/>
              <a:buChar char="Ø"/>
            </a:pPr>
            <a:r>
              <a:rPr lang="en-US" dirty="0"/>
              <a:t>We advise the Crown of Saint Stephen in International Public Law and Diplomacy.</a:t>
            </a:r>
          </a:p>
        </p:txBody>
      </p:sp>
      <p:pic>
        <p:nvPicPr>
          <p:cNvPr id="18434" name="Picture 2" descr="https://encrypted-tbn1.gstatic.com/images?q=tbn:ANd9GcShpsp82QqCX4b3KwYIM4CQ00hHUmFL59zUun2SHdoRSnXmgx9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8551" y="1916832"/>
            <a:ext cx="3737270" cy="28083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
        <p:nvSpPr>
          <p:cNvPr id="6" name="Título 3"/>
          <p:cNvSpPr>
            <a:spLocks noGrp="1"/>
          </p:cNvSpPr>
          <p:nvPr>
            <p:ph type="title"/>
          </p:nvPr>
        </p:nvSpPr>
        <p:spPr>
          <a:xfrm>
            <a:off x="609600" y="274638"/>
            <a:ext cx="6266656" cy="1143000"/>
          </a:xfrm>
        </p:spPr>
        <p:txBody>
          <a:bodyPr/>
          <a:lstStyle/>
          <a:p>
            <a:r>
              <a:rPr lang="en-US" sz="2000">
                <a:latin typeface="Helvetica" panose="020B0604020202030204" pitchFamily="34" charset="0"/>
              </a:rPr>
              <a:t>Some of the issues and cases that we have the honor of advising, defending and represented are:</a:t>
            </a:r>
            <a:endParaRPr lang="es-MX" sz="2000" dirty="0"/>
          </a:p>
        </p:txBody>
      </p:sp>
    </p:spTree>
    <p:extLst>
      <p:ext uri="{BB962C8B-B14F-4D97-AF65-F5344CB8AC3E}">
        <p14:creationId xmlns:p14="http://schemas.microsoft.com/office/powerpoint/2010/main" val="389708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4"/>
          </p:nvPr>
        </p:nvSpPr>
        <p:spPr>
          <a:xfrm>
            <a:off x="4800600" y="1762472"/>
            <a:ext cx="3733800" cy="4119662"/>
          </a:xfrm>
        </p:spPr>
        <p:txBody>
          <a:bodyPr>
            <a:normAutofit fontScale="92500" lnSpcReduction="10000"/>
          </a:bodyPr>
          <a:lstStyle/>
          <a:p>
            <a:r>
              <a:rPr lang="en-US" dirty="0"/>
              <a:t>We advice and structure the contract for Investment and Securitization of more than US $ 200 billion, the largest transaction of a Mexican Law Firm structured. And we are the Firm to monitor its correct operation market globally. </a:t>
            </a:r>
            <a:br>
              <a:rPr lang="en-US" dirty="0"/>
            </a:br>
            <a:endParaRPr lang="en-US" dirty="0"/>
          </a:p>
          <a:p>
            <a:r>
              <a:rPr lang="en-US" dirty="0"/>
              <a:t>We advise in the structuring and issued of the Saint Stephen Pound (SPP Series A) in the form of Cryptocurrency legal tender of His Majesty Don Vincenzo Davide I, the emission was for 1.1 Trillion SPP </a:t>
            </a:r>
            <a:r>
              <a:rPr lang="en-US" dirty="0" err="1"/>
              <a:t>Sereies</a:t>
            </a:r>
            <a:r>
              <a:rPr lang="en-US" dirty="0"/>
              <a:t> A, with a value of 1 SPP Series A per 1 USD, being the largest emission of a cryptocurrency and the first legal tender cryptocurrency worldwide.  </a:t>
            </a:r>
          </a:p>
        </p:txBody>
      </p:sp>
      <p:pic>
        <p:nvPicPr>
          <p:cNvPr id="5" name="Picture 3" descr="C:\Users\Administrador.KFRICH\Pictures\Financiamiento 10.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33474" y="2161803"/>
            <a:ext cx="3262463" cy="20592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9281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914606"/>
            <a:ext cx="3733800" cy="4674633"/>
          </a:xfrm>
        </p:spPr>
        <p:txBody>
          <a:bodyPr>
            <a:normAutofit fontScale="92500" lnSpcReduction="10000"/>
          </a:bodyPr>
          <a:lstStyle/>
          <a:p>
            <a:pPr>
              <a:buFont typeface="Wingdings" panose="05000000000000000000" pitchFamily="2" charset="2"/>
              <a:buChar char="Ø"/>
            </a:pPr>
            <a:r>
              <a:rPr lang="en-US" dirty="0"/>
              <a:t>We are the Law Firm of the largest real estate is in a capital city of the 20 largest economies in the world, value in more than USD $90 billion, owner of 5700 hectares (14085 acres) in Mexico city. </a:t>
            </a:r>
          </a:p>
          <a:p>
            <a:pPr>
              <a:buFont typeface="Wingdings" panose="05000000000000000000" pitchFamily="2" charset="2"/>
              <a:buChar char="Ø"/>
            </a:pPr>
            <a:r>
              <a:rPr lang="en-US" dirty="0"/>
              <a:t>Defend litigation in real estate for over USD $10 billion, which allows us to be Mexican Firm Attorneys representing higher amounts in real estate litigation. </a:t>
            </a:r>
          </a:p>
          <a:p>
            <a:pPr>
              <a:buFont typeface="Wingdings" panose="05000000000000000000" pitchFamily="2" charset="2"/>
              <a:buChar char="Ø"/>
            </a:pPr>
            <a:r>
              <a:rPr lang="en-US" dirty="0"/>
              <a:t>We are negotiating the payment of an international compensations for expropriations for more than US $20 billion, which allows us to be Mexican Firm Attorneys representing higher amounts in collection.</a:t>
            </a:r>
          </a:p>
          <a:p>
            <a:pPr>
              <a:buFont typeface="Wingdings" panose="05000000000000000000" pitchFamily="2" charset="2"/>
              <a:buChar char="Ø"/>
            </a:pPr>
            <a:r>
              <a:rPr lang="en-US" dirty="0"/>
              <a:t>We are regularizing invaded properties in the City of Mexico for an area of ​​over 1,300 hectares (3212 acres) and a value of USD $1.5 billion. </a:t>
            </a:r>
          </a:p>
        </p:txBody>
      </p:sp>
      <p:pic>
        <p:nvPicPr>
          <p:cNvPr id="7175" name="Picture 7" descr="http://rsmabogados.com/images/p001_1_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348880"/>
            <a:ext cx="3819525" cy="20955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313700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Administrador.KFRICH\Pictures\Financiamiento 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899592" y="2320508"/>
            <a:ext cx="2822138" cy="211660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14"/>
          </p:nvPr>
        </p:nvSpPr>
        <p:spPr>
          <a:xfrm>
            <a:off x="3923928" y="1791072"/>
            <a:ext cx="4824536" cy="4158208"/>
          </a:xfrm>
        </p:spPr>
        <p:txBody>
          <a:bodyPr>
            <a:normAutofit/>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We are advising and representing legally and financially the construction of the tallest skyscraper in the Western Hemisphere and is the biggest real estate development in the American continent with more than 700 meters high, and an investment of USD $ 7 billion.</a:t>
            </a:r>
          </a:p>
          <a:p>
            <a:pPr>
              <a:buFont typeface="Wingdings" panose="05000000000000000000" pitchFamily="2" charset="2"/>
              <a:buChar char="Ø"/>
            </a:pPr>
            <a:r>
              <a:rPr lang="en-US" dirty="0"/>
              <a:t> We are advising and representing several oil, gas and electricity developments, bindings, project finance and contracts with governments and with suppliers, in México, Venezuela, Canada and China.</a:t>
            </a:r>
          </a:p>
          <a:p>
            <a:pPr>
              <a:buFont typeface="Wingdings" panose="05000000000000000000" pitchFamily="2" charset="2"/>
              <a:buChar char="Ø"/>
            </a:pPr>
            <a:r>
              <a:rPr lang="en-US" dirty="0"/>
              <a:t>We are structuring the project finance to build 100,000 popular houses in Mexico.</a:t>
            </a:r>
          </a:p>
        </p:txBody>
      </p:sp>
      <p:sp>
        <p:nvSpPr>
          <p:cNvPr id="9" name="Rectangle 8"/>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252573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142152"/>
            <a:ext cx="7924800" cy="4572848"/>
          </a:xfrm>
        </p:spPr>
        <p:txBody>
          <a:bodyPr>
            <a:normAutofit fontScale="92500" lnSpcReduction="10000"/>
          </a:bodyPr>
          <a:lstStyle/>
          <a:p>
            <a:pPr marL="0" indent="0" algn="ctr">
              <a:buNone/>
            </a:pPr>
            <a:endParaRPr lang="en-US" dirty="0">
              <a:latin typeface="Helvetica" panose="020B0604020202030204" pitchFamily="34" charset="0"/>
            </a:endParaRPr>
          </a:p>
          <a:p>
            <a:pPr marL="0" indent="0" algn="ctr">
              <a:buNone/>
            </a:pPr>
            <a:endParaRPr lang="en-US" dirty="0">
              <a:latin typeface="Helvetica" panose="020B0604020202030204" pitchFamily="34" charset="0"/>
            </a:endParaRPr>
          </a:p>
          <a:p>
            <a:pPr marL="0" indent="0" algn="ctr">
              <a:buNone/>
            </a:pPr>
            <a:r>
              <a:rPr lang="en-US" dirty="0">
                <a:latin typeface="Helvetica" panose="020B0604020202030204" pitchFamily="34" charset="0"/>
              </a:rPr>
              <a:t>For further information please contact:</a:t>
            </a:r>
          </a:p>
          <a:p>
            <a:pPr marL="0" indent="0" algn="ctr">
              <a:buNone/>
            </a:pPr>
            <a:r>
              <a:rPr lang="es-MX" sz="2000" b="1" dirty="0" err="1"/>
              <a:t>His</a:t>
            </a:r>
            <a:r>
              <a:rPr lang="es-MX" sz="2000" b="1" dirty="0"/>
              <a:t> Grace Duke Don Kristian Frich Martínez de Velasco di Silkeborg, Esq.</a:t>
            </a:r>
          </a:p>
          <a:p>
            <a:pPr marL="0" indent="0" algn="ctr">
              <a:buNone/>
            </a:pPr>
            <a:r>
              <a:rPr lang="es-MX" sz="1800" dirty="0" err="1"/>
              <a:t>Chairman</a:t>
            </a:r>
            <a:r>
              <a:rPr lang="es-MX" sz="1800" dirty="0"/>
              <a:t> and CEO</a:t>
            </a:r>
          </a:p>
          <a:p>
            <a:pPr marL="0" indent="0" algn="ctr">
              <a:buNone/>
            </a:pPr>
            <a:r>
              <a:rPr lang="es-MX" sz="2200" b="1" dirty="0">
                <a:solidFill>
                  <a:srgbClr val="C00000"/>
                </a:solidFill>
              </a:rPr>
              <a:t>F</a:t>
            </a:r>
            <a:r>
              <a:rPr lang="es-MX" sz="2000" b="1" dirty="0">
                <a:solidFill>
                  <a:srgbClr val="C00000"/>
                </a:solidFill>
              </a:rPr>
              <a:t>RICH </a:t>
            </a:r>
            <a:r>
              <a:rPr lang="es-MX" sz="2200" b="1" dirty="0">
                <a:solidFill>
                  <a:srgbClr val="C00000"/>
                </a:solidFill>
              </a:rPr>
              <a:t>M</a:t>
            </a:r>
            <a:r>
              <a:rPr lang="es-MX" sz="2000" b="1" dirty="0">
                <a:solidFill>
                  <a:srgbClr val="C00000"/>
                </a:solidFill>
              </a:rPr>
              <a:t>ARTÍNEZ DE </a:t>
            </a:r>
            <a:r>
              <a:rPr lang="es-MX" sz="2200" b="1" dirty="0">
                <a:solidFill>
                  <a:srgbClr val="C00000"/>
                </a:solidFill>
              </a:rPr>
              <a:t>V</a:t>
            </a:r>
            <a:r>
              <a:rPr lang="es-MX" sz="2000" b="1" dirty="0">
                <a:solidFill>
                  <a:srgbClr val="C00000"/>
                </a:solidFill>
              </a:rPr>
              <a:t>ELASCO Y </a:t>
            </a:r>
            <a:r>
              <a:rPr lang="es-MX" sz="2200" b="1" dirty="0">
                <a:solidFill>
                  <a:srgbClr val="C00000"/>
                </a:solidFill>
              </a:rPr>
              <a:t>A</a:t>
            </a:r>
            <a:r>
              <a:rPr lang="es-MX" sz="2000" b="1" dirty="0">
                <a:solidFill>
                  <a:srgbClr val="C00000"/>
                </a:solidFill>
              </a:rPr>
              <a:t>SOCIADOS</a:t>
            </a:r>
          </a:p>
          <a:p>
            <a:pPr marL="0" indent="0" algn="ctr">
              <a:buNone/>
            </a:pPr>
            <a:r>
              <a:rPr lang="es-MX" sz="2200" b="1" dirty="0">
                <a:solidFill>
                  <a:srgbClr val="C00000"/>
                </a:solidFill>
              </a:rPr>
              <a:t>A</a:t>
            </a:r>
            <a:r>
              <a:rPr lang="es-MX" sz="2000" b="1" dirty="0">
                <a:solidFill>
                  <a:srgbClr val="C00000"/>
                </a:solidFill>
              </a:rPr>
              <a:t>BOGADOS, </a:t>
            </a:r>
            <a:r>
              <a:rPr lang="es-MX" sz="2200" b="1" dirty="0">
                <a:solidFill>
                  <a:srgbClr val="C00000"/>
                </a:solidFill>
              </a:rPr>
              <a:t>A</a:t>
            </a:r>
            <a:r>
              <a:rPr lang="es-MX" sz="2000" b="1" dirty="0">
                <a:solidFill>
                  <a:srgbClr val="C00000"/>
                </a:solidFill>
              </a:rPr>
              <a:t>TTORNEYS AT </a:t>
            </a:r>
            <a:r>
              <a:rPr lang="es-MX" sz="2200" b="1" dirty="0">
                <a:solidFill>
                  <a:srgbClr val="C00000"/>
                </a:solidFill>
              </a:rPr>
              <a:t>L</a:t>
            </a:r>
            <a:r>
              <a:rPr lang="es-MX" sz="2000" b="1" dirty="0">
                <a:solidFill>
                  <a:srgbClr val="C00000"/>
                </a:solidFill>
              </a:rPr>
              <a:t>AW, S.C.</a:t>
            </a:r>
          </a:p>
          <a:p>
            <a:pPr marL="0" indent="0" algn="ctr">
              <a:buNone/>
            </a:pPr>
            <a:r>
              <a:rPr lang="es-MX" dirty="0"/>
              <a:t>(52) (55) 4593-4590</a:t>
            </a:r>
          </a:p>
          <a:p>
            <a:pPr marL="0" indent="0" algn="ctr">
              <a:buNone/>
            </a:pPr>
            <a:r>
              <a:rPr lang="es-MX" dirty="0">
                <a:hlinkClick r:id="rId2"/>
              </a:rPr>
              <a:t>kfrich@fmvabogados.com.mx</a:t>
            </a:r>
            <a:r>
              <a:rPr lang="es-MX" dirty="0"/>
              <a:t> </a:t>
            </a:r>
          </a:p>
          <a:p>
            <a:pPr marL="0" indent="0" algn="ctr">
              <a:buNone/>
            </a:pPr>
            <a:r>
              <a:rPr lang="es-MX" dirty="0">
                <a:hlinkClick r:id="rId3"/>
              </a:rPr>
              <a:t>www.fmvabogados.com.mx</a:t>
            </a:r>
            <a:r>
              <a:rPr lang="es-MX" dirty="0"/>
              <a:t> </a:t>
            </a:r>
          </a:p>
          <a:p>
            <a:pPr marL="0" indent="0" algn="ctr">
              <a:buNone/>
            </a:pPr>
            <a:r>
              <a:rPr lang="es-MX" dirty="0"/>
              <a:t>Skype: </a:t>
            </a:r>
            <a:r>
              <a:rPr lang="es-MX" dirty="0" err="1"/>
              <a:t>kristianfrich</a:t>
            </a:r>
            <a:endParaRPr lang="es-MX" dirty="0"/>
          </a:p>
          <a:p>
            <a:pPr marL="0" indent="0" algn="ctr">
              <a:buNone/>
            </a:pPr>
            <a:r>
              <a:rPr lang="es-MX" dirty="0"/>
              <a:t>Twitter: @</a:t>
            </a:r>
            <a:r>
              <a:rPr lang="es-MX" dirty="0" err="1"/>
              <a:t>kristianfrich</a:t>
            </a:r>
            <a:r>
              <a:rPr lang="es-MX" dirty="0"/>
              <a:t> </a:t>
            </a:r>
          </a:p>
          <a:p>
            <a:pPr marL="0" indent="0" algn="ctr">
              <a:buNone/>
            </a:pPr>
            <a:endParaRPr lang="es-MX" dirty="0"/>
          </a:p>
        </p:txBody>
      </p:sp>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60648"/>
            <a:ext cx="1872208" cy="1368152"/>
          </a:xfrm>
          <a:prstGeom prst="rect">
            <a:avLst/>
          </a:prstGeom>
          <a:noFill/>
          <a:ln>
            <a:noFill/>
          </a:ln>
        </p:spPr>
      </p:pic>
    </p:spTree>
    <p:extLst>
      <p:ext uri="{BB962C8B-B14F-4D97-AF65-F5344CB8AC3E}">
        <p14:creationId xmlns:p14="http://schemas.microsoft.com/office/powerpoint/2010/main" val="370261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09600" y="1412776"/>
            <a:ext cx="3733800" cy="4302224"/>
          </a:xfrm>
        </p:spPr>
        <p:txBody>
          <a:bodyPr>
            <a:normAutofit fontScale="92500" lnSpcReduction="10000"/>
          </a:bodyPr>
          <a:lstStyle/>
          <a:p>
            <a:r>
              <a:rPr lang="en-US" b="1" dirty="0">
                <a:latin typeface="Helvetica" panose="020B0604020202030204" pitchFamily="34" charset="0"/>
              </a:rPr>
              <a:t>In </a:t>
            </a:r>
            <a:r>
              <a:rPr lang="en-US" sz="2000" b="1" dirty="0">
                <a:solidFill>
                  <a:srgbClr val="C00000"/>
                </a:solidFill>
                <a:latin typeface="Helvetica" panose="020B0604020202030204" pitchFamily="34" charset="0"/>
              </a:rPr>
              <a:t>FRICH MARTÍNEZ DE VELASCO &amp; ASOCIADOS</a:t>
            </a:r>
            <a:r>
              <a:rPr lang="en-US" dirty="0">
                <a:latin typeface="Helvetica" panose="020B0604020202030204" pitchFamily="34" charset="0"/>
              </a:rPr>
              <a:t>, are one of the leading Law Firms in Mexico, we have over 20 years offering our services to domestic and foreign companies and governments.</a:t>
            </a:r>
          </a:p>
          <a:p>
            <a:endParaRPr lang="en-US" dirty="0">
              <a:latin typeface="Helvetica" panose="020B0604020202030204" pitchFamily="34" charset="0"/>
            </a:endParaRPr>
          </a:p>
          <a:p>
            <a:r>
              <a:rPr lang="en-US" dirty="0">
                <a:latin typeface="Helvetica" panose="020B0604020202030204" pitchFamily="34" charset="0"/>
              </a:rPr>
              <a:t>We have had offices in Washington, DC, Dallas, Texas and in Santa Ana, California.</a:t>
            </a:r>
          </a:p>
          <a:p>
            <a:endParaRPr lang="en-US" dirty="0">
              <a:latin typeface="Helvetica" panose="020B0604020202030204" pitchFamily="34" charset="0"/>
            </a:endParaRPr>
          </a:p>
          <a:p>
            <a:r>
              <a:rPr lang="en-US" dirty="0">
                <a:latin typeface="Helvetica" panose="020B0604020202030204" pitchFamily="34" charset="0"/>
              </a:rPr>
              <a:t>We are the first Mexican Law Firm opened offices directly and independently in Washington, DC</a:t>
            </a:r>
            <a:endParaRPr lang="es-MX" dirty="0">
              <a:latin typeface="Helvetica" panose="020B0604020202030204" pitchFamily="34" charset="0"/>
            </a:endParaRPr>
          </a:p>
        </p:txBody>
      </p:sp>
      <p:pic>
        <p:nvPicPr>
          <p:cNvPr id="3074" name="Picture 2" descr="C:\Users\Administrador.KFRICH\Pictures\Acuerdo 4.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5434012" y="2276872"/>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69387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6050632" cy="867514"/>
          </a:xfrm>
        </p:spPr>
        <p:txBody>
          <a:bodyPr/>
          <a:lstStyle/>
          <a:p>
            <a:r>
              <a:rPr lang="en-US" sz="2400" dirty="0">
                <a:latin typeface="Helvetica" panose="020B0604020202030204" pitchFamily="34" charset="0"/>
              </a:rPr>
              <a:t>Our MISSION </a:t>
            </a:r>
          </a:p>
        </p:txBody>
      </p:sp>
      <p:sp>
        <p:nvSpPr>
          <p:cNvPr id="5" name="Content Placeholder 4"/>
          <p:cNvSpPr>
            <a:spLocks noGrp="1"/>
          </p:cNvSpPr>
          <p:nvPr>
            <p:ph sz="quarter" idx="13"/>
          </p:nvPr>
        </p:nvSpPr>
        <p:spPr>
          <a:xfrm>
            <a:off x="609600" y="1618456"/>
            <a:ext cx="7924800" cy="4114800"/>
          </a:xfrm>
        </p:spPr>
        <p:txBody>
          <a:bodyPr/>
          <a:lstStyle/>
          <a:p>
            <a:pPr marL="0" indent="0" algn="ctr">
              <a:lnSpc>
                <a:spcPct val="200000"/>
              </a:lnSpc>
              <a:buNone/>
            </a:pPr>
            <a:r>
              <a:rPr lang="en-US" sz="2800" dirty="0"/>
              <a:t>Providing to Our Clients Legal - Financial and Business Security and Certainty</a:t>
            </a:r>
          </a:p>
          <a:p>
            <a:pPr marL="0" indent="0" algn="ctr">
              <a:lnSpc>
                <a:spcPct val="200000"/>
              </a:lnSpc>
              <a:buNone/>
            </a:pPr>
            <a:r>
              <a:rPr lang="en-US" sz="2800" dirty="0"/>
              <a:t>Protecting Your Interests and Expanding Your Utilities As Well As Create Tangible and Measurable Benefits</a:t>
            </a:r>
            <a:endParaRPr lang="es-MX" sz="2800" dirty="0">
              <a:latin typeface="Helvetica" panose="020B0604020202030204" pitchFamily="34" charset="0"/>
            </a:endParaRPr>
          </a:p>
        </p:txBody>
      </p:sp>
      <p:sp>
        <p:nvSpPr>
          <p:cNvPr id="8" name="Rectangle 7"/>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4086508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268760"/>
            <a:ext cx="4610472" cy="4446240"/>
          </a:xfrm>
        </p:spPr>
        <p:txBody>
          <a:bodyPr>
            <a:normAutofit/>
          </a:bodyPr>
          <a:lstStyle/>
          <a:p>
            <a:pPr marL="0" indent="0">
              <a:buNone/>
            </a:pPr>
            <a:r>
              <a:rPr lang="en-US" dirty="0">
                <a:latin typeface="Helvetica" panose="020B0604020202030204" pitchFamily="34" charset="0"/>
              </a:rPr>
              <a:t>We are a International Law - Financial Firm with experience in complex operations and highly specialized services.</a:t>
            </a:r>
          </a:p>
          <a:p>
            <a:endParaRPr lang="en-US" dirty="0">
              <a:latin typeface="Helvetica" panose="020B0604020202030204" pitchFamily="34" charset="0"/>
            </a:endParaRPr>
          </a:p>
          <a:p>
            <a:pPr lvl="1">
              <a:buFont typeface="Wingdings" panose="05000000000000000000" pitchFamily="2" charset="2"/>
              <a:buChar char="ü"/>
            </a:pPr>
            <a:r>
              <a:rPr lang="en-US" u="sng" dirty="0">
                <a:latin typeface="Helvetica" panose="020B0604020202030204" pitchFamily="34" charset="0"/>
              </a:rPr>
              <a:t>Counseling and Defending for businesses, governments and individuals.</a:t>
            </a:r>
          </a:p>
          <a:p>
            <a:pPr>
              <a:buFont typeface="Wingdings" panose="05000000000000000000" pitchFamily="2" charset="2"/>
              <a:buChar char="ü"/>
            </a:pPr>
            <a:endParaRPr lang="en-US" u="sng" dirty="0">
              <a:latin typeface="Helvetica" panose="020B0604020202030204" pitchFamily="34" charset="0"/>
            </a:endParaRPr>
          </a:p>
          <a:p>
            <a:pPr lvl="1">
              <a:buFont typeface="Wingdings" panose="05000000000000000000" pitchFamily="2" charset="2"/>
              <a:buChar char="ü"/>
            </a:pPr>
            <a:r>
              <a:rPr lang="en-US" u="sng" dirty="0">
                <a:latin typeface="Helvetica" panose="020B0604020202030204" pitchFamily="34" charset="0"/>
              </a:rPr>
              <a:t>Financial Structuring</a:t>
            </a:r>
          </a:p>
          <a:p>
            <a:pPr>
              <a:buFont typeface="Wingdings" panose="05000000000000000000" pitchFamily="2" charset="2"/>
              <a:buChar char="ü"/>
            </a:pPr>
            <a:endParaRPr lang="en-US" u="sng" dirty="0">
              <a:latin typeface="Helvetica" panose="020B0604020202030204" pitchFamily="34" charset="0"/>
            </a:endParaRPr>
          </a:p>
          <a:p>
            <a:pPr lvl="1">
              <a:buFont typeface="Wingdings" panose="05000000000000000000" pitchFamily="2" charset="2"/>
              <a:buChar char="ü"/>
            </a:pPr>
            <a:r>
              <a:rPr lang="en-US" u="sng" dirty="0">
                <a:latin typeface="Helvetica" panose="020B0604020202030204" pitchFamily="34" charset="0"/>
              </a:rPr>
              <a:t>Business Counseling</a:t>
            </a:r>
            <a:endParaRPr lang="es-MX" u="sng" dirty="0">
              <a:latin typeface="Helvetica" panose="020B0604020202030204" pitchFamily="34" charset="0"/>
            </a:endParaRPr>
          </a:p>
        </p:txBody>
      </p:sp>
      <p:pic>
        <p:nvPicPr>
          <p:cNvPr id="4098" name="Picture 2" descr="C:\Users\Administrador.KFRICH\Pictures\Ajedrez 1.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5940152" y="2492896"/>
            <a:ext cx="2038350" cy="2057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175703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412776"/>
            <a:ext cx="3733800" cy="4302224"/>
          </a:xfrm>
        </p:spPr>
        <p:txBody>
          <a:bodyPr/>
          <a:lstStyle/>
          <a:p>
            <a:pPr>
              <a:buFont typeface="Wingdings" panose="05000000000000000000" pitchFamily="2" charset="2"/>
              <a:buChar char="ü"/>
            </a:pPr>
            <a:endParaRPr lang="en-US" u="sng" dirty="0">
              <a:latin typeface="Helvetica" panose="020B0604020202030204" pitchFamily="34" charset="0"/>
            </a:endParaRPr>
          </a:p>
          <a:p>
            <a:pPr>
              <a:buFont typeface="Wingdings" panose="05000000000000000000" pitchFamily="2" charset="2"/>
              <a:buChar char="ü"/>
            </a:pPr>
            <a:endParaRPr lang="en-US" u="sng" dirty="0">
              <a:latin typeface="Helvetica" panose="020B0604020202030204" pitchFamily="34" charset="0"/>
            </a:endParaRPr>
          </a:p>
          <a:p>
            <a:pPr>
              <a:buFont typeface="Wingdings" panose="05000000000000000000" pitchFamily="2" charset="2"/>
              <a:buChar char="ü"/>
            </a:pPr>
            <a:r>
              <a:rPr lang="en-US" dirty="0">
                <a:latin typeface="Helvetica" panose="020B0604020202030204" pitchFamily="34" charset="0"/>
              </a:rPr>
              <a:t>We are known for the high level of knowledge, expertise, international business and government relations.</a:t>
            </a:r>
            <a:br>
              <a:rPr lang="en-US" dirty="0">
                <a:latin typeface="Helvetica" panose="020B0604020202030204" pitchFamily="34" charset="0"/>
              </a:rPr>
            </a:br>
            <a:endParaRPr lang="en-US" dirty="0">
              <a:latin typeface="Helvetica" panose="020B0604020202030204" pitchFamily="34" charset="0"/>
            </a:endParaRPr>
          </a:p>
          <a:p>
            <a:pPr>
              <a:buFont typeface="Wingdings" panose="05000000000000000000" pitchFamily="2" charset="2"/>
              <a:buChar char="ü"/>
            </a:pPr>
            <a:endParaRPr lang="en-US" dirty="0">
              <a:latin typeface="Helvetica" panose="020B0604020202030204" pitchFamily="34" charset="0"/>
            </a:endParaRPr>
          </a:p>
          <a:p>
            <a:pPr>
              <a:buFont typeface="Wingdings" panose="05000000000000000000" pitchFamily="2" charset="2"/>
              <a:buChar char="ü"/>
            </a:pPr>
            <a:endParaRPr lang="en-US" dirty="0">
              <a:latin typeface="Helvetica" panose="020B0604020202030204" pitchFamily="34" charset="0"/>
            </a:endParaRPr>
          </a:p>
          <a:p>
            <a:pPr>
              <a:buFont typeface="Wingdings" panose="05000000000000000000" pitchFamily="2" charset="2"/>
              <a:buChar char="ü"/>
            </a:pPr>
            <a:r>
              <a:rPr lang="en-US" dirty="0">
                <a:latin typeface="Helvetica" panose="020B0604020202030204" pitchFamily="34" charset="0"/>
              </a:rPr>
              <a:t>The highest degree of loyalty and honor towards our Clients.</a:t>
            </a:r>
          </a:p>
          <a:p>
            <a:endParaRPr lang="es-MX" u="sng" dirty="0">
              <a:latin typeface="Helvetica" panose="020B0604020202030204" pitchFamily="34" charset="0"/>
            </a:endParaRPr>
          </a:p>
        </p:txBody>
      </p:sp>
      <p:pic>
        <p:nvPicPr>
          <p:cNvPr id="6" name="Picture 2" descr="C:\Users\Administrador.KFRICH\Pictures\Ejecutivo 10.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652120" y="2348880"/>
            <a:ext cx="2260150" cy="223224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268643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2152"/>
            <a:ext cx="4038600" cy="4807128"/>
          </a:xfrm>
        </p:spPr>
        <p:txBody>
          <a:bodyPr>
            <a:normAutofit/>
          </a:bodyPr>
          <a:lstStyle/>
          <a:p>
            <a:pPr>
              <a:buFont typeface="Wingdings" panose="05000000000000000000" pitchFamily="2" charset="2"/>
              <a:buChar char="Ø"/>
              <a:defRPr/>
            </a:pPr>
            <a:endParaRPr lang="en-US" sz="1400" dirty="0">
              <a:latin typeface="Helvetica" panose="020B0604020202030204" pitchFamily="34" charset="0"/>
            </a:endParaRPr>
          </a:p>
          <a:p>
            <a:pPr>
              <a:buFont typeface="Wingdings" panose="05000000000000000000" pitchFamily="2" charset="2"/>
              <a:buChar char="Ø"/>
              <a:defRPr/>
            </a:pPr>
            <a:r>
              <a:rPr lang="en-US" sz="1400" dirty="0">
                <a:latin typeface="Helvetica" panose="020B0604020202030204" pitchFamily="34" charset="0"/>
              </a:rPr>
              <a:t>For many years </a:t>
            </a:r>
            <a:r>
              <a:rPr lang="en-US" sz="1600" b="1" dirty="0">
                <a:solidFill>
                  <a:srgbClr val="C00000"/>
                </a:solidFill>
                <a:latin typeface="Helvetica" panose="020B0604020202030204" pitchFamily="34" charset="0"/>
              </a:rPr>
              <a:t>FRICH </a:t>
            </a:r>
            <a:r>
              <a:rPr lang="en-US" sz="1600" b="1" dirty="0" err="1">
                <a:solidFill>
                  <a:srgbClr val="C00000"/>
                </a:solidFill>
                <a:latin typeface="Helvetica" panose="020B0604020202030204" pitchFamily="34" charset="0"/>
              </a:rPr>
              <a:t>MARTÍNEZ</a:t>
            </a:r>
            <a:r>
              <a:rPr lang="en-US" sz="1600" b="1" dirty="0">
                <a:solidFill>
                  <a:srgbClr val="C00000"/>
                </a:solidFill>
                <a:latin typeface="Helvetica" panose="020B0604020202030204" pitchFamily="34" charset="0"/>
              </a:rPr>
              <a:t> DE VELASCO Y </a:t>
            </a:r>
            <a:r>
              <a:rPr lang="en-US" sz="1600" b="1" dirty="0" err="1">
                <a:solidFill>
                  <a:srgbClr val="C00000"/>
                </a:solidFill>
                <a:latin typeface="Helvetica" panose="020B0604020202030204" pitchFamily="34" charset="0"/>
              </a:rPr>
              <a:t>ASOCIADOS</a:t>
            </a:r>
            <a:r>
              <a:rPr lang="en-US" sz="1600" b="1" dirty="0">
                <a:solidFill>
                  <a:srgbClr val="C00000"/>
                </a:solidFill>
                <a:latin typeface="Helvetica" panose="020B0604020202030204" pitchFamily="34" charset="0"/>
              </a:rPr>
              <a:t> </a:t>
            </a:r>
            <a:r>
              <a:rPr lang="en-US" sz="1400" dirty="0">
                <a:latin typeface="Helvetica" panose="020B0604020202030204" pitchFamily="34" charset="0"/>
              </a:rPr>
              <a:t>we have maintained professional relationships with some of the largest international Firms around the world, such as with: </a:t>
            </a:r>
            <a:br>
              <a:rPr lang="en-US" sz="1400" dirty="0">
                <a:latin typeface="Helvetica" panose="020B0604020202030204" pitchFamily="34" charset="0"/>
              </a:rPr>
            </a:br>
            <a:endParaRPr lang="en-US" sz="1400" dirty="0">
              <a:latin typeface="Helvetica" panose="020B0604020202030204" pitchFamily="34" charset="0"/>
              <a:cs typeface="Times New Roman" pitchFamily="18" charset="0"/>
            </a:endParaRPr>
          </a:p>
          <a:p>
            <a:pPr lvl="1">
              <a:buFont typeface="Wingdings" panose="05000000000000000000" pitchFamily="2" charset="2"/>
              <a:buChar char="v"/>
              <a:defRPr/>
            </a:pPr>
            <a:r>
              <a:rPr lang="en-US" sz="1400" dirty="0">
                <a:latin typeface="Helvetica" panose="020B0604020202030204" pitchFamily="34" charset="0"/>
                <a:cs typeface="Times New Roman" pitchFamily="18" charset="0"/>
              </a:rPr>
              <a:t>Winston &amp; Strawn</a:t>
            </a:r>
          </a:p>
          <a:p>
            <a:pPr lvl="1">
              <a:buFont typeface="Wingdings" panose="05000000000000000000" pitchFamily="2" charset="2"/>
              <a:buChar char="v"/>
              <a:defRPr/>
            </a:pPr>
            <a:r>
              <a:rPr lang="en-US" sz="1400" dirty="0" err="1">
                <a:latin typeface="Helvetica" panose="020B0604020202030204" pitchFamily="34" charset="0"/>
                <a:cs typeface="Times New Roman" pitchFamily="18" charset="0"/>
              </a:rPr>
              <a:t>Dentons</a:t>
            </a:r>
            <a:endParaRPr lang="en-US" sz="1400" dirty="0">
              <a:latin typeface="Helvetica" panose="020B0604020202030204" pitchFamily="34" charset="0"/>
              <a:cs typeface="Times New Roman" pitchFamily="18" charset="0"/>
            </a:endParaRPr>
          </a:p>
          <a:p>
            <a:pPr lvl="1">
              <a:buFont typeface="Wingdings" panose="05000000000000000000" pitchFamily="2" charset="2"/>
              <a:buChar char="v"/>
              <a:defRPr/>
            </a:pPr>
            <a:r>
              <a:rPr lang="en-US" sz="1400" dirty="0">
                <a:latin typeface="Helvetica" panose="020B0604020202030204" pitchFamily="34" charset="0"/>
                <a:cs typeface="Times New Roman" pitchFamily="18" charset="0"/>
              </a:rPr>
              <a:t>Winsted PC</a:t>
            </a:r>
          </a:p>
          <a:p>
            <a:pPr lvl="1">
              <a:buFont typeface="Wingdings" panose="05000000000000000000" pitchFamily="2" charset="2"/>
              <a:buChar char="v"/>
              <a:defRPr/>
            </a:pPr>
            <a:r>
              <a:rPr lang="en-US" sz="1400" dirty="0">
                <a:latin typeface="Helvetica" panose="020B0604020202030204" pitchFamily="34" charset="0"/>
                <a:cs typeface="Times New Roman" pitchFamily="18" charset="0"/>
              </a:rPr>
              <a:t>Guangzhou </a:t>
            </a:r>
            <a:r>
              <a:rPr lang="en-US" sz="1400" dirty="0" err="1">
                <a:latin typeface="Helvetica" panose="020B0604020202030204" pitchFamily="34" charset="0"/>
                <a:cs typeface="Times New Roman" pitchFamily="18" charset="0"/>
              </a:rPr>
              <a:t>Huaxue</a:t>
            </a:r>
            <a:r>
              <a:rPr lang="en-US" sz="1400" dirty="0">
                <a:latin typeface="Helvetica" panose="020B0604020202030204" pitchFamily="34" charset="0"/>
                <a:cs typeface="Times New Roman" pitchFamily="18" charset="0"/>
              </a:rPr>
              <a:t> Intellectual Property Agency Co.</a:t>
            </a:r>
          </a:p>
          <a:p>
            <a:pPr>
              <a:defRPr/>
            </a:pPr>
            <a:endParaRPr lang="en-US" sz="1400" dirty="0">
              <a:latin typeface="Helvetica" panose="020B0604020202030204" pitchFamily="34" charset="0"/>
              <a:cs typeface="Times New Roman" pitchFamily="18" charset="0"/>
            </a:endParaRPr>
          </a:p>
          <a:p>
            <a:pPr>
              <a:buFont typeface="Wingdings" panose="05000000000000000000" pitchFamily="2" charset="2"/>
              <a:buChar char="Ø"/>
              <a:defRPr/>
            </a:pPr>
            <a:r>
              <a:rPr lang="en-US" sz="1400" dirty="0">
                <a:latin typeface="Helvetica" panose="020B0604020202030204" pitchFamily="34" charset="0"/>
              </a:rPr>
              <a:t>In this way we can offer our Clients advice and defense of their interests in the principal countries of the five continents.</a:t>
            </a:r>
            <a:endParaRPr lang="es-MX" dirty="0">
              <a:latin typeface="Helvetica" panose="020B0604020202030204" pitchFamily="34" charset="0"/>
            </a:endParaRPr>
          </a:p>
        </p:txBody>
      </p:sp>
      <p:sp>
        <p:nvSpPr>
          <p:cNvPr id="2" name="Title 1"/>
          <p:cNvSpPr>
            <a:spLocks noGrp="1"/>
          </p:cNvSpPr>
          <p:nvPr>
            <p:ph type="title"/>
          </p:nvPr>
        </p:nvSpPr>
        <p:spPr>
          <a:xfrm>
            <a:off x="609600" y="274638"/>
            <a:ext cx="6229821" cy="706090"/>
          </a:xfrm>
        </p:spPr>
        <p:txBody>
          <a:bodyPr/>
          <a:lstStyle/>
          <a:p>
            <a:r>
              <a:rPr lang="en-US" sz="2400" dirty="0"/>
              <a:t>Alliances</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933941"/>
            <a:ext cx="1028327" cy="414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645024"/>
            <a:ext cx="874382"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1608" y="4573176"/>
            <a:ext cx="3352800"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2120" y="2794810"/>
            <a:ext cx="1676399" cy="418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13" name="Picture 12"/>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130158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340768"/>
            <a:ext cx="4394448" cy="4374232"/>
          </a:xfrm>
        </p:spPr>
        <p:txBody>
          <a:bodyPr>
            <a:normAutofit/>
          </a:bodyPr>
          <a:lstStyle/>
          <a:p>
            <a:pPr>
              <a:buFont typeface="Wingdings" panose="05000000000000000000" pitchFamily="2" charset="2"/>
              <a:buChar char="Ø"/>
            </a:pPr>
            <a:r>
              <a:rPr lang="en-US" dirty="0">
                <a:latin typeface="Helvetica" panose="020B0604020202030204" pitchFamily="34" charset="0"/>
              </a:rPr>
              <a:t>We also have strategic partnerships in America, Europe and Asia: </a:t>
            </a:r>
            <a:br>
              <a:rPr lang="en-US" dirty="0">
                <a:latin typeface="Helvetica" panose="020B0604020202030204" pitchFamily="34" charset="0"/>
              </a:rPr>
            </a:br>
            <a:endParaRPr lang="en-US" dirty="0">
              <a:latin typeface="Helvetica" panose="020B0604020202030204" pitchFamily="34" charset="0"/>
            </a:endParaRPr>
          </a:p>
          <a:p>
            <a:endParaRPr lang="en-US" dirty="0">
              <a:latin typeface="Helvetica" panose="020B0604020202030204" pitchFamily="34" charset="0"/>
            </a:endParaRPr>
          </a:p>
          <a:p>
            <a:pPr>
              <a:buFont typeface="Wingdings" panose="05000000000000000000" pitchFamily="2" charset="2"/>
              <a:buChar char="ü"/>
            </a:pPr>
            <a:r>
              <a:rPr lang="en-US" dirty="0">
                <a:latin typeface="Helvetica" panose="020B0604020202030204" pitchFamily="34" charset="0"/>
              </a:rPr>
              <a:t>    International Investment Funds</a:t>
            </a:r>
          </a:p>
          <a:p>
            <a:pPr>
              <a:buFont typeface="Wingdings" panose="05000000000000000000" pitchFamily="2" charset="2"/>
              <a:buChar char="ü"/>
            </a:pPr>
            <a:r>
              <a:rPr lang="en-US" dirty="0">
                <a:latin typeface="Helvetica" panose="020B0604020202030204" pitchFamily="34" charset="0"/>
              </a:rPr>
              <a:t>    Investor Groups</a:t>
            </a:r>
          </a:p>
          <a:p>
            <a:pPr>
              <a:buFont typeface="Wingdings" panose="05000000000000000000" pitchFamily="2" charset="2"/>
              <a:buChar char="ü"/>
            </a:pPr>
            <a:r>
              <a:rPr lang="en-US" dirty="0">
                <a:latin typeface="Helvetica" panose="020B0604020202030204" pitchFamily="34" charset="0"/>
              </a:rPr>
              <a:t>    Business Groups</a:t>
            </a:r>
          </a:p>
          <a:p>
            <a:pPr marL="0" indent="0">
              <a:buNone/>
            </a:pPr>
            <a:endParaRPr lang="en-US" dirty="0">
              <a:latin typeface="Helvetica" panose="020B0604020202030204" pitchFamily="34" charset="0"/>
            </a:endParaRPr>
          </a:p>
          <a:p>
            <a:endParaRPr lang="en-US" dirty="0">
              <a:latin typeface="Helvetica" panose="020B0604020202030204" pitchFamily="34" charset="0"/>
            </a:endParaRPr>
          </a:p>
          <a:p>
            <a:pPr>
              <a:buFont typeface="Wingdings" panose="05000000000000000000" pitchFamily="2" charset="2"/>
              <a:buChar char="Ø"/>
            </a:pPr>
            <a:r>
              <a:rPr lang="en-US" dirty="0">
                <a:latin typeface="Helvetica" panose="020B0604020202030204" pitchFamily="34" charset="0"/>
              </a:rPr>
              <a:t>Since we are a natural source of new business and create synergies among our customers.</a:t>
            </a:r>
            <a:endParaRPr lang="es-MX" dirty="0">
              <a:latin typeface="Helvetica" panose="020B0604020202030204" pitchFamily="34" charset="0"/>
            </a:endParaRPr>
          </a:p>
        </p:txBody>
      </p:sp>
      <p:sp>
        <p:nvSpPr>
          <p:cNvPr id="4" name="Title 3"/>
          <p:cNvSpPr>
            <a:spLocks noGrp="1"/>
          </p:cNvSpPr>
          <p:nvPr>
            <p:ph type="title"/>
          </p:nvPr>
        </p:nvSpPr>
        <p:spPr>
          <a:xfrm>
            <a:off x="609600" y="346646"/>
            <a:ext cx="6266656" cy="634082"/>
          </a:xfrm>
        </p:spPr>
        <p:txBody>
          <a:bodyPr/>
          <a:lstStyle/>
          <a:p>
            <a:r>
              <a:rPr lang="en-US" sz="2400" dirty="0"/>
              <a:t>Alliances</a:t>
            </a:r>
          </a:p>
        </p:txBody>
      </p:sp>
      <p:pic>
        <p:nvPicPr>
          <p:cNvPr id="5" name="Picture 10" descr="C:\Users\Administrador.KFRICH\Pictures\2013-09-27\20130719_171356.jpg"/>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5374332" y="1700808"/>
            <a:ext cx="3086100" cy="41148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417287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600200"/>
            <a:ext cx="3962400" cy="4114800"/>
          </a:xfrm>
        </p:spPr>
        <p:txBody>
          <a:bodyPr>
            <a:normAutofit lnSpcReduction="10000"/>
          </a:bodyPr>
          <a:lstStyle/>
          <a:p>
            <a:endParaRPr lang="es-MX" dirty="0"/>
          </a:p>
          <a:p>
            <a:r>
              <a:rPr lang="es-MX" dirty="0"/>
              <a:t>H.G. Duke Don Kristian Frich Martínez de Velasco di Silkeborg</a:t>
            </a:r>
          </a:p>
          <a:p>
            <a:endParaRPr lang="es-MX" dirty="0"/>
          </a:p>
          <a:p>
            <a:r>
              <a:rPr lang="es-MX" dirty="0"/>
              <a:t>José Luis de la Torre Dávila</a:t>
            </a:r>
          </a:p>
          <a:p>
            <a:endParaRPr lang="es-MX" dirty="0"/>
          </a:p>
          <a:p>
            <a:r>
              <a:rPr lang="es-MX" dirty="0"/>
              <a:t>Sergio Aguilar Álvarez</a:t>
            </a:r>
          </a:p>
          <a:p>
            <a:endParaRPr lang="es-MX" dirty="0"/>
          </a:p>
          <a:p>
            <a:r>
              <a:rPr lang="es-MX" dirty="0"/>
              <a:t>Gustavo Aviña Zavala</a:t>
            </a:r>
          </a:p>
          <a:p>
            <a:endParaRPr lang="es-MX" dirty="0"/>
          </a:p>
          <a:p>
            <a:r>
              <a:rPr lang="es-MX" dirty="0" err="1"/>
              <a:t>Ging</a:t>
            </a:r>
            <a:r>
              <a:rPr lang="es-MX" dirty="0"/>
              <a:t> </a:t>
            </a:r>
            <a:r>
              <a:rPr lang="es-MX" dirty="0" err="1"/>
              <a:t>Kuo</a:t>
            </a:r>
            <a:r>
              <a:rPr lang="es-MX" dirty="0"/>
              <a:t> Long</a:t>
            </a:r>
          </a:p>
          <a:p>
            <a:endParaRPr lang="es-MX" dirty="0"/>
          </a:p>
          <a:p>
            <a:pPr marL="0" indent="0">
              <a:buNone/>
            </a:pPr>
            <a:endParaRPr lang="es-MX" dirty="0"/>
          </a:p>
          <a:p>
            <a:endParaRPr lang="es-MX" dirty="0"/>
          </a:p>
        </p:txBody>
      </p:sp>
      <p:sp>
        <p:nvSpPr>
          <p:cNvPr id="4" name="Title 3"/>
          <p:cNvSpPr>
            <a:spLocks noGrp="1"/>
          </p:cNvSpPr>
          <p:nvPr>
            <p:ph type="title"/>
          </p:nvPr>
        </p:nvSpPr>
        <p:spPr>
          <a:xfrm>
            <a:off x="609600" y="274638"/>
            <a:ext cx="6266656" cy="850106"/>
          </a:xfrm>
        </p:spPr>
        <p:txBody>
          <a:bodyPr/>
          <a:lstStyle/>
          <a:p>
            <a:r>
              <a:rPr lang="es-MX" sz="2400" dirty="0" err="1"/>
              <a:t>PARTNERS</a:t>
            </a:r>
            <a:endParaRPr lang="es-MX" sz="24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pic>
        <p:nvPicPr>
          <p:cNvPr id="1026" name="Picture 2" descr="C:\Users\Administrador.KFRICH\Pictures\Abogados 8.jpg"/>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4932363" y="2564904"/>
            <a:ext cx="3589337" cy="160095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236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80728"/>
            <a:ext cx="4042792" cy="4896544"/>
          </a:xfrm>
        </p:spPr>
        <p:txBody>
          <a:bodyPr>
            <a:noAutofit/>
          </a:bodyPr>
          <a:lstStyle/>
          <a:p>
            <a:r>
              <a:rPr lang="en-US" sz="1400" dirty="0">
                <a:latin typeface="Helvetica" panose="020B0604020202030204" pitchFamily="34" charset="0"/>
              </a:rPr>
              <a:t>Arbitration (international, corporate, commercial and governmental)</a:t>
            </a:r>
          </a:p>
          <a:p>
            <a:r>
              <a:rPr lang="en-US" sz="1400" dirty="0">
                <a:latin typeface="Helvetica" panose="020B0604020202030204" pitchFamily="34" charset="0"/>
              </a:rPr>
              <a:t>Aviation &amp; Aerospace</a:t>
            </a:r>
          </a:p>
          <a:p>
            <a:r>
              <a:rPr lang="en-US" sz="1400" dirty="0">
                <a:latin typeface="Helvetica" panose="020B0604020202030204" pitchFamily="34" charset="0"/>
              </a:rPr>
              <a:t>Banking and International Finance System </a:t>
            </a:r>
          </a:p>
          <a:p>
            <a:r>
              <a:rPr lang="en-US" sz="1400" dirty="0">
                <a:latin typeface="Helvetica" panose="020B0604020202030204" pitchFamily="34" charset="0"/>
              </a:rPr>
              <a:t>Bindings (Governmental and Private)</a:t>
            </a:r>
          </a:p>
          <a:p>
            <a:r>
              <a:rPr lang="en-US" sz="1400" dirty="0">
                <a:latin typeface="Helvetica" panose="020B0604020202030204" pitchFamily="34" charset="0"/>
              </a:rPr>
              <a:t>Capital Markets</a:t>
            </a:r>
          </a:p>
          <a:p>
            <a:r>
              <a:rPr lang="en-US" sz="1400" dirty="0">
                <a:latin typeface="Helvetica" panose="020B0604020202030204" pitchFamily="34" charset="0"/>
              </a:rPr>
              <a:t>Certificates of Capital Developments in Infrastructure (CKDs)</a:t>
            </a:r>
          </a:p>
          <a:p>
            <a:r>
              <a:rPr lang="en-US" sz="1400" dirty="0">
                <a:latin typeface="Helvetica" panose="020B0604020202030204" pitchFamily="34" charset="0"/>
              </a:rPr>
              <a:t>Corporate Governance</a:t>
            </a:r>
          </a:p>
          <a:p>
            <a:r>
              <a:rPr lang="en-US" sz="1400" dirty="0">
                <a:latin typeface="Helvetica" panose="020B0604020202030204" pitchFamily="34" charset="0"/>
              </a:rPr>
              <a:t>Corporate Law</a:t>
            </a:r>
            <a:endParaRPr lang="es-MX" altLang="es-MX" sz="1400" dirty="0">
              <a:latin typeface="Helvetica" panose="020B0604020202030204" pitchFamily="34" charset="0"/>
            </a:endParaRPr>
          </a:p>
          <a:p>
            <a:r>
              <a:rPr lang="en-US" sz="1400" dirty="0">
                <a:latin typeface="Helvetica" panose="020B0604020202030204" pitchFamily="34" charset="0"/>
              </a:rPr>
              <a:t>Compliance with Foreign Laws</a:t>
            </a:r>
          </a:p>
          <a:p>
            <a:r>
              <a:rPr lang="en-US" sz="1400" dirty="0">
                <a:latin typeface="Helvetica" panose="020B0604020202030204" pitchFamily="34" charset="0"/>
              </a:rPr>
              <a:t>Diplomacy</a:t>
            </a:r>
          </a:p>
          <a:p>
            <a:r>
              <a:rPr lang="en-US" sz="1400" dirty="0">
                <a:latin typeface="Helvetica" panose="020B0604020202030204" pitchFamily="34" charset="0"/>
              </a:rPr>
              <a:t>Energy (Electricity, Oil and Gas)</a:t>
            </a:r>
          </a:p>
          <a:p>
            <a:r>
              <a:rPr lang="en-US" sz="1400" dirty="0">
                <a:latin typeface="Helvetica" panose="020B0604020202030204" pitchFamily="34" charset="0"/>
              </a:rPr>
              <a:t>Financial (corporate finance in general, project finance, guaranteed financing, leasing, factoring</a:t>
            </a:r>
            <a:r>
              <a:rPr lang="en-US" sz="1200" dirty="0">
                <a:latin typeface="Helvetica" panose="020B0604020202030204" pitchFamily="34" charset="0"/>
              </a:rPr>
              <a:t>)</a:t>
            </a:r>
          </a:p>
          <a:p>
            <a:endParaRPr lang="en-US" sz="1200" dirty="0">
              <a:latin typeface="Helvetica" panose="020B0604020202030204" pitchFamily="34" charset="0"/>
            </a:endParaRPr>
          </a:p>
        </p:txBody>
      </p:sp>
      <p:sp>
        <p:nvSpPr>
          <p:cNvPr id="4" name="Content Placeholder 3"/>
          <p:cNvSpPr>
            <a:spLocks noGrp="1"/>
          </p:cNvSpPr>
          <p:nvPr>
            <p:ph sz="quarter" idx="14"/>
          </p:nvPr>
        </p:nvSpPr>
        <p:spPr>
          <a:xfrm>
            <a:off x="4349824" y="981861"/>
            <a:ext cx="4038600" cy="5046421"/>
          </a:xfrm>
        </p:spPr>
        <p:txBody>
          <a:bodyPr>
            <a:noAutofit/>
          </a:bodyPr>
          <a:lstStyle/>
          <a:p>
            <a:r>
              <a:rPr lang="en-US" sz="1400" dirty="0">
                <a:latin typeface="Helvetica" panose="020B0604020202030204" pitchFamily="34" charset="0"/>
              </a:rPr>
              <a:t>Gambling</a:t>
            </a:r>
          </a:p>
          <a:p>
            <a:r>
              <a:rPr lang="en-US" sz="1400" dirty="0">
                <a:latin typeface="Helvetica" panose="020B0604020202030204" pitchFamily="34" charset="0"/>
              </a:rPr>
              <a:t>Government Contracts</a:t>
            </a:r>
          </a:p>
          <a:p>
            <a:r>
              <a:rPr lang="en-US" sz="1400" dirty="0">
                <a:latin typeface="Helvetica" panose="020B0604020202030204" pitchFamily="34" charset="0"/>
              </a:rPr>
              <a:t>Governmental Law</a:t>
            </a:r>
          </a:p>
          <a:p>
            <a:r>
              <a:rPr lang="en-US" sz="1400" dirty="0">
                <a:latin typeface="Helvetica" panose="020B0604020202030204" pitchFamily="34" charset="0"/>
              </a:rPr>
              <a:t>Heritages</a:t>
            </a:r>
          </a:p>
          <a:p>
            <a:r>
              <a:rPr lang="en-US" sz="1400" dirty="0">
                <a:latin typeface="Helvetica" panose="020B0604020202030204" pitchFamily="34" charset="0"/>
              </a:rPr>
              <a:t>Housing </a:t>
            </a:r>
          </a:p>
          <a:p>
            <a:r>
              <a:rPr lang="en-US" sz="1400" dirty="0">
                <a:latin typeface="Helvetica" panose="020B0604020202030204" pitchFamily="34" charset="0"/>
              </a:rPr>
              <a:t>Hotels</a:t>
            </a:r>
          </a:p>
          <a:p>
            <a:r>
              <a:rPr lang="en-US" sz="1400" dirty="0">
                <a:latin typeface="Helvetica" panose="020B0604020202030204" pitchFamily="34" charset="0"/>
              </a:rPr>
              <a:t>Infrastructure</a:t>
            </a:r>
          </a:p>
          <a:p>
            <a:r>
              <a:rPr lang="en-US" sz="1400" dirty="0">
                <a:latin typeface="Helvetica" panose="020B0604020202030204" pitchFamily="34" charset="0"/>
              </a:rPr>
              <a:t>Immigration</a:t>
            </a:r>
          </a:p>
          <a:p>
            <a:r>
              <a:rPr lang="en-US" sz="1400" dirty="0">
                <a:latin typeface="Helvetica" panose="020B0604020202030204" pitchFamily="34" charset="0"/>
              </a:rPr>
              <a:t>International Investments</a:t>
            </a:r>
          </a:p>
          <a:p>
            <a:r>
              <a:rPr lang="en-US" sz="1400" dirty="0">
                <a:latin typeface="Helvetica" panose="020B0604020202030204" pitchFamily="34" charset="0"/>
              </a:rPr>
              <a:t>International  Public Law</a:t>
            </a:r>
          </a:p>
          <a:p>
            <a:r>
              <a:rPr lang="en-US" sz="1400" dirty="0">
                <a:latin typeface="Helvetica" panose="020B0604020202030204" pitchFamily="34" charset="0"/>
              </a:rPr>
              <a:t>International Trade</a:t>
            </a:r>
          </a:p>
          <a:p>
            <a:r>
              <a:rPr lang="en-US" sz="1400" dirty="0">
                <a:latin typeface="Helvetica" panose="020B0604020202030204" pitchFamily="34" charset="0"/>
              </a:rPr>
              <a:t>Insolvency</a:t>
            </a:r>
          </a:p>
        </p:txBody>
      </p:sp>
      <p:sp>
        <p:nvSpPr>
          <p:cNvPr id="2" name="Title 1"/>
          <p:cNvSpPr>
            <a:spLocks noGrp="1"/>
          </p:cNvSpPr>
          <p:nvPr>
            <p:ph type="title"/>
          </p:nvPr>
        </p:nvSpPr>
        <p:spPr>
          <a:xfrm>
            <a:off x="457200" y="123627"/>
            <a:ext cx="6779096" cy="706090"/>
          </a:xfrm>
        </p:spPr>
        <p:txBody>
          <a:bodyPr>
            <a:normAutofit/>
          </a:bodyPr>
          <a:lstStyle/>
          <a:p>
            <a:r>
              <a:rPr lang="en-US" sz="2400" dirty="0">
                <a:latin typeface="Helvetica" panose="020B0604020202030204" pitchFamily="34" charset="0"/>
              </a:rPr>
              <a:t>Areas of Expertise</a:t>
            </a:r>
          </a:p>
        </p:txBody>
      </p:sp>
      <p:pic>
        <p:nvPicPr>
          <p:cNvPr id="5122" name="Picture 2" descr="C:\Users\Administrador.KFRICH\Pictures\Ajedrez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0" y="2204864"/>
            <a:ext cx="1809750" cy="25336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755577" y="6021288"/>
            <a:ext cx="7760244" cy="769441"/>
          </a:xfrm>
          <a:prstGeom prst="rect">
            <a:avLst/>
          </a:prstGeom>
        </p:spPr>
        <p:txBody>
          <a:bodyPr wrap="square">
            <a:spAutoFit/>
          </a:bodyPr>
          <a:lstStyle/>
          <a:p>
            <a:pPr algn="ctr" fontAlgn="base">
              <a:spcBef>
                <a:spcPct val="0"/>
              </a:spcBef>
              <a:spcAft>
                <a:spcPct val="0"/>
              </a:spcAft>
              <a:tabLst>
                <a:tab pos="2352675" algn="l"/>
                <a:tab pos="2806700" algn="ctr"/>
              </a:tabLst>
            </a:pPr>
            <a:r>
              <a:rPr lang="es-MX" altLang="es-MX" sz="1200" b="1" dirty="0" err="1">
                <a:solidFill>
                  <a:srgbClr val="A87B4F"/>
                </a:solidFill>
                <a:latin typeface="Helvetica" pitchFamily="34" charset="0"/>
                <a:ea typeface="ヒラギノ角ゴ Pro W3"/>
                <a:cs typeface="Times New Roman" pitchFamily="18" charset="0"/>
              </a:rPr>
              <a:t>Since</a:t>
            </a:r>
            <a:r>
              <a:rPr lang="es-MX" altLang="es-MX" sz="1200" b="1" dirty="0">
                <a:solidFill>
                  <a:srgbClr val="A87B4F"/>
                </a:solidFill>
                <a:latin typeface="Helvetica" pitchFamily="34" charset="0"/>
                <a:ea typeface="ヒラギノ角ゴ Pro W3"/>
                <a:cs typeface="Times New Roman" pitchFamily="18" charset="0"/>
              </a:rPr>
              <a:t> 1997</a:t>
            </a:r>
            <a:r>
              <a:rPr lang="en-US" altLang="es-MX" sz="1200" b="1" dirty="0">
                <a:solidFill>
                  <a:srgbClr val="A87B4F"/>
                </a:solidFill>
                <a:latin typeface="Helvetica" pitchFamily="34" charset="0"/>
                <a:ea typeface="ヒラギノ角ゴ Pro W3"/>
                <a:cs typeface="Times New Roman" pitchFamily="18" charset="0"/>
              </a:rPr>
              <a:t> /  20Th. Anniversary </a:t>
            </a:r>
            <a:endParaRPr lang="en-US" altLang="es-MX" sz="1200" dirty="0">
              <a:latin typeface="Arial" pitchFamily="34" charset="0"/>
              <a:cs typeface="Arial" pitchFamily="34" charset="0"/>
            </a:endParaRPr>
          </a:p>
          <a:p>
            <a:pPr algn="ctr" eaLnBrk="0" fontAlgn="base" hangingPunct="0">
              <a:spcBef>
                <a:spcPct val="0"/>
              </a:spcBef>
              <a:spcAft>
                <a:spcPct val="0"/>
              </a:spcAft>
              <a:tabLst>
                <a:tab pos="2352675" algn="l"/>
                <a:tab pos="2806700" algn="ctr"/>
              </a:tabLst>
            </a:pPr>
            <a:r>
              <a:rPr lang="es-MX" sz="1400" b="1" dirty="0">
                <a:solidFill>
                  <a:srgbClr val="C00000"/>
                </a:solidFill>
              </a:rPr>
              <a:t>F</a:t>
            </a:r>
            <a:r>
              <a:rPr lang="es-MX" sz="1200" b="1" dirty="0">
                <a:solidFill>
                  <a:srgbClr val="C00000"/>
                </a:solidFill>
              </a:rPr>
              <a:t>RICH </a:t>
            </a:r>
            <a:r>
              <a:rPr lang="es-MX" sz="1400" b="1" dirty="0">
                <a:solidFill>
                  <a:srgbClr val="C00000"/>
                </a:solidFill>
              </a:rPr>
              <a:t>M</a:t>
            </a:r>
            <a:r>
              <a:rPr lang="es-MX" sz="1200" b="1" dirty="0">
                <a:solidFill>
                  <a:srgbClr val="C00000"/>
                </a:solidFill>
              </a:rPr>
              <a:t>ARTÍNEZ DE </a:t>
            </a:r>
            <a:r>
              <a:rPr lang="es-MX" sz="1400" b="1" dirty="0">
                <a:solidFill>
                  <a:srgbClr val="C00000"/>
                </a:solidFill>
              </a:rPr>
              <a:t>V</a:t>
            </a:r>
            <a:r>
              <a:rPr lang="es-MX" sz="1200" b="1" dirty="0">
                <a:solidFill>
                  <a:srgbClr val="C00000"/>
                </a:solidFill>
              </a:rPr>
              <a:t>ELASCO Y </a:t>
            </a:r>
            <a:r>
              <a:rPr lang="es-MX" sz="1400" b="1" dirty="0">
                <a:solidFill>
                  <a:srgbClr val="C00000"/>
                </a:solidFill>
              </a:rPr>
              <a:t>A</a:t>
            </a:r>
            <a:r>
              <a:rPr lang="es-MX" sz="1200" b="1" dirty="0">
                <a:solidFill>
                  <a:srgbClr val="C00000"/>
                </a:solidFill>
              </a:rPr>
              <a:t>SOCIADOS, </a:t>
            </a:r>
            <a:r>
              <a:rPr lang="es-MX" sz="1400" b="1" dirty="0">
                <a:solidFill>
                  <a:srgbClr val="C00000"/>
                </a:solidFill>
              </a:rPr>
              <a:t>A</a:t>
            </a:r>
            <a:r>
              <a:rPr lang="es-MX" sz="1200" b="1" dirty="0">
                <a:solidFill>
                  <a:srgbClr val="C00000"/>
                </a:solidFill>
              </a:rPr>
              <a:t>BOGADOS, </a:t>
            </a:r>
            <a:r>
              <a:rPr lang="es-MX" sz="1400" b="1" dirty="0">
                <a:solidFill>
                  <a:srgbClr val="C00000"/>
                </a:solidFill>
              </a:rPr>
              <a:t>A</a:t>
            </a:r>
            <a:r>
              <a:rPr lang="es-MX" sz="1200" b="1" dirty="0">
                <a:solidFill>
                  <a:srgbClr val="C00000"/>
                </a:solidFill>
              </a:rPr>
              <a:t>TTORNEYS AT </a:t>
            </a:r>
            <a:r>
              <a:rPr lang="es-MX" sz="1400" b="1" dirty="0">
                <a:solidFill>
                  <a:srgbClr val="C00000"/>
                </a:solidFill>
              </a:rPr>
              <a:t>L</a:t>
            </a:r>
            <a:r>
              <a:rPr lang="es-MX" sz="1200" b="1" dirty="0">
                <a:solidFill>
                  <a:srgbClr val="C00000"/>
                </a:solidFill>
              </a:rPr>
              <a:t>AW, S.C.</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ea typeface="ヒラギノ角ゴ Pro W3"/>
                <a:cs typeface="Times New Roman" pitchFamily="18" charset="0"/>
              </a:rPr>
              <a:t>Tels. &amp; Fax: (52) (55) 4593-4590</a:t>
            </a:r>
          </a:p>
          <a:p>
            <a:pPr lvl="0" algn="ctr" eaLnBrk="0" fontAlgn="base" hangingPunct="0">
              <a:spcBef>
                <a:spcPct val="0"/>
              </a:spcBef>
              <a:spcAft>
                <a:spcPct val="0"/>
              </a:spcAft>
              <a:tabLst>
                <a:tab pos="2352675" algn="l"/>
                <a:tab pos="2806700" algn="ctr"/>
              </a:tabLst>
            </a:pPr>
            <a:r>
              <a:rPr lang="es-MX" altLang="es-MX" sz="900" dirty="0">
                <a:solidFill>
                  <a:srgbClr val="A87B4F"/>
                </a:solidFill>
                <a:latin typeface="Helvetica" pitchFamily="34" charset="0"/>
                <a:cs typeface="Times New Roman" pitchFamily="18" charset="0"/>
              </a:rPr>
              <a:t>www.fmvabogados.com.mx</a:t>
            </a:r>
            <a:endParaRPr kumimoji="0" lang="es-MX" altLang="es-MX" sz="900" b="0" i="0" u="none" strike="noStrike" cap="none" normalizeH="0" baseline="0" dirty="0">
              <a:ln>
                <a:noFill/>
              </a:ln>
              <a:solidFill>
                <a:schemeClr val="tx1"/>
              </a:solidFill>
              <a:effectLst/>
              <a:latin typeface="Arial" pitchFamily="34" charset="0"/>
              <a:cs typeface="Arial" pitchFamily="34"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872208" cy="1368152"/>
          </a:xfrm>
          <a:prstGeom prst="rect">
            <a:avLst/>
          </a:prstGeom>
          <a:noFill/>
          <a:ln>
            <a:noFill/>
          </a:ln>
        </p:spPr>
      </p:pic>
    </p:spTree>
    <p:extLst>
      <p:ext uri="{BB962C8B-B14F-4D97-AF65-F5344CB8AC3E}">
        <p14:creationId xmlns:p14="http://schemas.microsoft.com/office/powerpoint/2010/main" val="278444949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8599</TotalTime>
  <Words>1787</Words>
  <Application>Microsoft Office PowerPoint</Application>
  <PresentationFormat>Presentación en pantalla (4:3)</PresentationFormat>
  <Paragraphs>284</Paragraphs>
  <Slides>18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Arial Narrow</vt:lpstr>
      <vt:lpstr>Calibri</vt:lpstr>
      <vt:lpstr>Helvetica</vt:lpstr>
      <vt:lpstr>Times New Roman</vt:lpstr>
      <vt:lpstr>Wingdings</vt:lpstr>
      <vt:lpstr>ヒラギノ角ゴ Pro W3</vt:lpstr>
      <vt:lpstr>Horizon</vt:lpstr>
      <vt:lpstr>Presentación de PowerPoint</vt:lpstr>
      <vt:lpstr>Presentación de PowerPoint</vt:lpstr>
      <vt:lpstr>Our MISSION </vt:lpstr>
      <vt:lpstr>Presentación de PowerPoint</vt:lpstr>
      <vt:lpstr>Presentación de PowerPoint</vt:lpstr>
      <vt:lpstr>Alliances</vt:lpstr>
      <vt:lpstr>Alliances</vt:lpstr>
      <vt:lpstr>PARTNERS</vt:lpstr>
      <vt:lpstr>Areas of Expertise</vt:lpstr>
      <vt:lpstr>Areas of Expertise</vt:lpstr>
      <vt:lpstr>INDUSTRIES AND SECTORS</vt:lpstr>
      <vt:lpstr>Clients Some Major Clients that we have the Honor and Pride Deep advise, represent and Defender are:</vt:lpstr>
      <vt:lpstr>Clients</vt:lpstr>
      <vt:lpstr>Some of the issues and cases that we have the honor of advising, defending and represented are:</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Frich</dc:creator>
  <cp:lastModifiedBy>Kristian Frich</cp:lastModifiedBy>
  <cp:revision>117</cp:revision>
  <dcterms:created xsi:type="dcterms:W3CDTF">2013-12-10T22:41:05Z</dcterms:created>
  <dcterms:modified xsi:type="dcterms:W3CDTF">2018-04-03T01:53:41Z</dcterms:modified>
</cp:coreProperties>
</file>